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1"/>
  </p:sldMasterIdLst>
  <p:notesMasterIdLst>
    <p:notesMasterId r:id="rId34"/>
  </p:notesMasterIdLst>
  <p:handoutMasterIdLst>
    <p:handoutMasterId r:id="rId35"/>
  </p:handoutMasterIdLst>
  <p:sldIdLst>
    <p:sldId id="513" r:id="rId2"/>
    <p:sldId id="444" r:id="rId3"/>
    <p:sldId id="539" r:id="rId4"/>
    <p:sldId id="540" r:id="rId5"/>
    <p:sldId id="556" r:id="rId6"/>
    <p:sldId id="563" r:id="rId7"/>
    <p:sldId id="526" r:id="rId8"/>
    <p:sldId id="557" r:id="rId9"/>
    <p:sldId id="558" r:id="rId10"/>
    <p:sldId id="565" r:id="rId11"/>
    <p:sldId id="553" r:id="rId12"/>
    <p:sldId id="502" r:id="rId13"/>
    <p:sldId id="516" r:id="rId14"/>
    <p:sldId id="522" r:id="rId15"/>
    <p:sldId id="568" r:id="rId16"/>
    <p:sldId id="559" r:id="rId17"/>
    <p:sldId id="560" r:id="rId18"/>
    <p:sldId id="562" r:id="rId19"/>
    <p:sldId id="566" r:id="rId20"/>
    <p:sldId id="561" r:id="rId21"/>
    <p:sldId id="551" r:id="rId22"/>
    <p:sldId id="543" r:id="rId23"/>
    <p:sldId id="554" r:id="rId24"/>
    <p:sldId id="549" r:id="rId25"/>
    <p:sldId id="548" r:id="rId26"/>
    <p:sldId id="531" r:id="rId27"/>
    <p:sldId id="541" r:id="rId28"/>
    <p:sldId id="542" r:id="rId29"/>
    <p:sldId id="564" r:id="rId30"/>
    <p:sldId id="544" r:id="rId31"/>
    <p:sldId id="555" r:id="rId32"/>
    <p:sldId id="265" r:id="rId33"/>
  </p:sldIdLst>
  <p:sldSz cx="12195175" cy="6858000"/>
  <p:notesSz cx="6858000" cy="9144000"/>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1" userDrawn="1">
          <p15:clr>
            <a:srgbClr val="A4A3A4"/>
          </p15:clr>
        </p15:guide>
        <p15:guide id="2" orient="horz" pos="1003" userDrawn="1">
          <p15:clr>
            <a:srgbClr val="A4A3A4"/>
          </p15:clr>
        </p15:guide>
        <p15:guide id="3" orient="horz" pos="3840" userDrawn="1">
          <p15:clr>
            <a:srgbClr val="A4A3A4"/>
          </p15:clr>
        </p15:guide>
        <p15:guide id="4" pos="303" userDrawn="1">
          <p15:clr>
            <a:srgbClr val="A4A3A4"/>
          </p15:clr>
        </p15:guide>
        <p15:guide id="5" pos="7356" userDrawn="1">
          <p15:clr>
            <a:srgbClr val="A4A3A4"/>
          </p15:clr>
        </p15:guide>
        <p15:guide id="7" orient="horz" pos="300" userDrawn="1">
          <p15:clr>
            <a:srgbClr val="A4A3A4"/>
          </p15:clr>
        </p15:guide>
        <p15:guide id="8" orient="horz" pos="1824" userDrawn="1">
          <p15:clr>
            <a:srgbClr val="A4A3A4"/>
          </p15:clr>
        </p15:guide>
        <p15:guide id="9" orient="horz" pos="2568" userDrawn="1">
          <p15:clr>
            <a:srgbClr val="A4A3A4"/>
          </p15:clr>
        </p15:guide>
        <p15:guide id="10" orient="horz" pos="331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435"/>
    <a:srgbClr val="002F46"/>
    <a:srgbClr val="003A54"/>
    <a:srgbClr val="053753"/>
    <a:srgbClr val="032132"/>
    <a:srgbClr val="0F46A7"/>
    <a:srgbClr val="CCCCCC"/>
    <a:srgbClr val="970A82"/>
    <a:srgbClr val="FF3399"/>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21" autoAdjust="0"/>
    <p:restoredTop sz="60866" autoAdjust="0"/>
  </p:normalViewPr>
  <p:slideViewPr>
    <p:cSldViewPr snapToGrid="0" showGuides="1">
      <p:cViewPr varScale="1">
        <p:scale>
          <a:sx n="96" d="100"/>
          <a:sy n="96" d="100"/>
        </p:scale>
        <p:origin x="5250" y="84"/>
      </p:cViewPr>
      <p:guideLst>
        <p:guide pos="3841"/>
        <p:guide orient="horz" pos="1003"/>
        <p:guide orient="horz" pos="3840"/>
        <p:guide pos="303"/>
        <p:guide pos="7356"/>
        <p:guide orient="horz" pos="300"/>
        <p:guide orient="horz" pos="1824"/>
        <p:guide orient="horz" pos="2568"/>
        <p:guide orient="horz" pos="3312"/>
      </p:guideLst>
    </p:cSldViewPr>
  </p:slideViewPr>
  <p:outlineViewPr>
    <p:cViewPr>
      <p:scale>
        <a:sx n="33" d="100"/>
        <a:sy n="33" d="100"/>
      </p:scale>
      <p:origin x="0" y="-6394"/>
    </p:cViewPr>
  </p:outlineViewPr>
  <p:notesTextViewPr>
    <p:cViewPr>
      <p:scale>
        <a:sx n="200" d="100"/>
        <a:sy n="200" d="100"/>
      </p:scale>
      <p:origin x="0" y="0"/>
    </p:cViewPr>
  </p:notesTextViewPr>
  <p:sorterViewPr>
    <p:cViewPr varScale="1">
      <p:scale>
        <a:sx n="100" d="100"/>
        <a:sy n="100" d="100"/>
      </p:scale>
      <p:origin x="0" y="0"/>
    </p:cViewPr>
  </p:sorterViewPr>
  <p:notesViewPr>
    <p:cSldViewPr snapToGrid="0" showGuides="1">
      <p:cViewPr varScale="1">
        <p:scale>
          <a:sx n="147" d="100"/>
          <a:sy n="147" d="100"/>
        </p:scale>
        <p:origin x="3856" y="19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pPr algn="ctr"/>
              <a:t>‹#›</a:t>
            </a:fld>
            <a:endParaRPr lang="de-DE" sz="1000" dirty="0"/>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0.png>
</file>

<file path=ppt/media/image101.png>
</file>

<file path=ppt/media/image102.png>
</file>

<file path=ppt/media/image103.png>
</file>

<file path=ppt/media/image104.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eg>
</file>

<file path=ppt/media/image57.png>
</file>

<file path=ppt/media/image58.jpeg>
</file>

<file path=ppt/media/image59.png>
</file>

<file path=ppt/media/image6.png>
</file>

<file path=ppt/media/image60.jpeg>
</file>

<file path=ppt/media/image61.png>
</file>

<file path=ppt/media/image62.png>
</file>

<file path=ppt/media/image63.png>
</file>

<file path=ppt/media/image64.jpeg>
</file>

<file path=ppt/media/image65.png>
</file>

<file path=ppt/media/image66.png>
</file>

<file path=ppt/media/image67.png>
</file>

<file path=ppt/media/image68.png>
</file>

<file path=ppt/media/image69.jpeg>
</file>

<file path=ppt/media/image7.png>
</file>

<file path=ppt/media/image70.jpeg>
</file>

<file path=ppt/media/image71.png>
</file>

<file path=ppt/media/image72.png>
</file>

<file path=ppt/media/image73.jpeg>
</file>

<file path=ppt/media/image74.png>
</file>

<file path=ppt/media/image75.png>
</file>

<file path=ppt/media/image76.png>
</file>

<file path=ppt/media/image77.jpeg>
</file>

<file path=ppt/media/image78.png>
</file>

<file path=ppt/media/image79.png>
</file>

<file path=ppt/media/image8.png>
</file>

<file path=ppt/media/image80.png>
</file>

<file path=ppt/media/image81.png>
</file>

<file path=ppt/media/image82.png>
</file>

<file path=ppt/media/image83.png>
</file>

<file path=ppt/media/image84.jpeg>
</file>

<file path=ppt/media/image85.png>
</file>

<file path=ppt/media/image86.jpe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a:lvl1pPr>
          </a:lstStyle>
          <a:p>
            <a:fld id="{7D8C2C35-2B8A-446E-BEC0-FD36716C29AC}" type="slidenum">
              <a:rPr lang="de-DE" smtClean="0"/>
              <a:pPr/>
              <a:t>‹#›</a:t>
            </a:fld>
            <a:endParaRPr lang="de-DE" dirty="0"/>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180000" indent="-180000" algn="l" defTabSz="1088776" rtl="0" eaLnBrk="1" latinLnBrk="0" hangingPunct="1">
      <a:buClr>
        <a:schemeClr val="accent1"/>
      </a:buClr>
      <a:buSzPct val="100000"/>
      <a:buFont typeface="Wingdings" pitchFamily="2" charset="2"/>
      <a:buChar char=""/>
      <a:defRPr sz="1400" kern="1200">
        <a:solidFill>
          <a:schemeClr val="tx1"/>
        </a:solidFill>
        <a:latin typeface="+mn-lt"/>
        <a:ea typeface="+mn-ea"/>
        <a:cs typeface="+mn-cs"/>
      </a:defRPr>
    </a:lvl2pPr>
    <a:lvl3pPr marL="360000" indent="-180000" algn="l" defTabSz="1088776" rtl="0" eaLnBrk="1" latinLnBrk="0" hangingPunct="1">
      <a:buClr>
        <a:schemeClr val="accent2"/>
      </a:buClr>
      <a:buSzPct val="80000"/>
      <a:buFont typeface="Symbol" pitchFamily="18" charset="2"/>
      <a:buChar char="-"/>
      <a:defRPr sz="1200" kern="1200">
        <a:solidFill>
          <a:schemeClr val="tx1"/>
        </a:solidFill>
        <a:latin typeface="+mn-lt"/>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jam4.sapjam.com/blogs/show/qv9SrN51FFXAbnbEYCEHam?_lightbox=true"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weforum.org/reports/deep-shift-technology-tipping-points-and-societal-impact"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alliedmarketresearch.com/blockchain-distributed-ledger-market"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1</a:t>
            </a:fld>
            <a:endParaRPr lang="en-US" dirty="0"/>
          </a:p>
        </p:txBody>
      </p:sp>
    </p:spTree>
    <p:extLst>
      <p:ext uri="{BB962C8B-B14F-4D97-AF65-F5344CB8AC3E}">
        <p14:creationId xmlns:p14="http://schemas.microsoft.com/office/powerpoint/2010/main" val="1980728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10</a:t>
            </a:fld>
            <a:endParaRPr lang="de-DE" dirty="0"/>
          </a:p>
        </p:txBody>
      </p:sp>
    </p:spTree>
    <p:extLst>
      <p:ext uri="{BB962C8B-B14F-4D97-AF65-F5344CB8AC3E}">
        <p14:creationId xmlns:p14="http://schemas.microsoft.com/office/powerpoint/2010/main" val="15225087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12</a:t>
            </a:fld>
            <a:endParaRPr lang="en-US" dirty="0"/>
          </a:p>
        </p:txBody>
      </p:sp>
      <p:sp>
        <p:nvSpPr>
          <p:cNvPr id="3" name="Slide Image Placeholder 2"/>
          <p:cNvSpPr>
            <a:spLocks noGrp="1" noRot="1" noChangeAspect="1"/>
          </p:cNvSpPr>
          <p:nvPr>
            <p:ph type="sldImg"/>
          </p:nvPr>
        </p:nvSpPr>
        <p:spPr/>
      </p:sp>
      <p:sp>
        <p:nvSpPr>
          <p:cNvPr id="5" name="Notes Placeholder 4"/>
          <p:cNvSpPr>
            <a:spLocks noGrp="1"/>
          </p:cNvSpPr>
          <p:nvPr>
            <p:ph type="body" idx="1"/>
          </p:nvPr>
        </p:nvSpPr>
        <p:spPr/>
        <p:txBody>
          <a:bodyPr>
            <a:normAutofit/>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Like in the cloud environment where</a:t>
            </a:r>
            <a:r>
              <a:rPr lang="en-US" sz="1400" b="0" i="0" kern="1200" baseline="0" dirty="0">
                <a:solidFill>
                  <a:schemeClr val="tx1"/>
                </a:solidFill>
                <a:effectLst/>
                <a:latin typeface="+mn-lt"/>
                <a:ea typeface="+mn-ea"/>
                <a:cs typeface="+mn-cs"/>
              </a:rPr>
              <a:t> we have public and private clouds we see the same occurrence in the blockchain eco-system. Enterprises are typically not enthusiastic to conduct their business in full openness and the public. Consortia using permissioned blockchains address that concern.</a:t>
            </a:r>
            <a:endParaRPr lang="en-US" sz="1400" b="0" i="0" kern="1200" dirty="0">
              <a:solidFill>
                <a:schemeClr val="tx1"/>
              </a:solidFill>
              <a:effectLst/>
              <a:latin typeface="+mn-lt"/>
              <a:ea typeface="+mn-ea"/>
              <a:cs typeface="+mn-cs"/>
            </a:endParaRPr>
          </a:p>
          <a:p>
            <a:pPr marL="0" marR="0" lvl="0" indent="0" algn="l" defTabSz="1088776" rtl="0" eaLnBrk="1" fontAlgn="auto" latinLnBrk="0" hangingPunct="1">
              <a:lnSpc>
                <a:spcPct val="100000"/>
              </a:lnSpc>
              <a:spcBef>
                <a:spcPts val="0"/>
              </a:spcBef>
              <a:spcAft>
                <a:spcPts val="0"/>
              </a:spcAft>
              <a:buClrTx/>
              <a:buSzTx/>
              <a:buFontTx/>
              <a:buNone/>
              <a:tabLst/>
              <a:defRPr/>
            </a:pPr>
            <a:endParaRPr lang="en-US" sz="1400" b="1" i="0" kern="1200" dirty="0">
              <a:solidFill>
                <a:schemeClr val="tx1"/>
              </a:solidFill>
              <a:effectLst/>
              <a:latin typeface="+mn-lt"/>
              <a:ea typeface="+mn-ea"/>
              <a:cs typeface="+mn-cs"/>
            </a:endParaRPr>
          </a:p>
          <a:p>
            <a:pPr marL="0" marR="0" lvl="0" indent="0" algn="l" defTabSz="1088776" rtl="0" eaLnBrk="1" fontAlgn="auto" latinLnBrk="0" hangingPunct="1">
              <a:lnSpc>
                <a:spcPct val="100000"/>
              </a:lnSpc>
              <a:spcBef>
                <a:spcPts val="0"/>
              </a:spcBef>
              <a:spcAft>
                <a:spcPts val="0"/>
              </a:spcAft>
              <a:buClrTx/>
              <a:buSzTx/>
              <a:buFontTx/>
              <a:buNone/>
              <a:tabLst/>
              <a:defRPr/>
            </a:pPr>
            <a:r>
              <a:rPr lang="en-US" sz="1400" b="1" i="0" kern="1200" dirty="0">
                <a:solidFill>
                  <a:schemeClr val="tx1"/>
                </a:solidFill>
                <a:effectLst/>
                <a:latin typeface="+mn-lt"/>
                <a:ea typeface="+mn-ea"/>
                <a:cs typeface="+mn-cs"/>
              </a:rPr>
              <a:t>Public:</a:t>
            </a:r>
            <a:r>
              <a:rPr lang="en-US" sz="1400" b="1" i="0" kern="1200" baseline="0" dirty="0">
                <a:solidFill>
                  <a:schemeClr val="tx1"/>
                </a:solidFill>
                <a:effectLst/>
                <a:latin typeface="+mn-lt"/>
                <a:ea typeface="+mn-ea"/>
                <a:cs typeface="+mn-cs"/>
              </a:rPr>
              <a:t> </a:t>
            </a:r>
            <a:r>
              <a:rPr lang="en-US" sz="1400" b="0" i="0" kern="1200" baseline="0" dirty="0">
                <a:solidFill>
                  <a:schemeClr val="tx1"/>
                </a:solidFill>
                <a:effectLst/>
                <a:latin typeface="+mn-lt"/>
                <a:ea typeface="+mn-ea"/>
                <a:cs typeface="+mn-cs"/>
              </a:rPr>
              <a:t>open, pseudonymous, algorithmic effort high</a:t>
            </a:r>
          </a:p>
          <a:p>
            <a:pPr marL="0" marR="0" lvl="0" indent="0" algn="l" defTabSz="1088776" rtl="0" eaLnBrk="1" fontAlgn="auto" latinLnBrk="0" hangingPunct="1">
              <a:lnSpc>
                <a:spcPct val="100000"/>
              </a:lnSpc>
              <a:spcBef>
                <a:spcPts val="0"/>
              </a:spcBef>
              <a:spcAft>
                <a:spcPts val="0"/>
              </a:spcAft>
              <a:buClrTx/>
              <a:buSzTx/>
              <a:buFontTx/>
              <a:buNone/>
              <a:tabLst/>
              <a:defRPr/>
            </a:pPr>
            <a:r>
              <a:rPr lang="en-US" sz="1400" b="1" i="0" kern="1200" baseline="0" dirty="0">
                <a:solidFill>
                  <a:schemeClr val="tx1"/>
                </a:solidFill>
                <a:effectLst/>
                <a:latin typeface="+mn-lt"/>
                <a:ea typeface="+mn-ea"/>
                <a:cs typeface="+mn-cs"/>
              </a:rPr>
              <a:t>Permissioned:</a:t>
            </a:r>
            <a:r>
              <a:rPr lang="en-US" sz="1400" b="0" i="0" kern="1200" baseline="0" dirty="0">
                <a:solidFill>
                  <a:schemeClr val="tx1"/>
                </a:solidFill>
                <a:effectLst/>
                <a:latin typeface="+mn-lt"/>
                <a:ea typeface="+mn-ea"/>
                <a:cs typeface="+mn-cs"/>
              </a:rPr>
              <a:t> restricted access, known IDs, less effort</a:t>
            </a:r>
          </a:p>
          <a:p>
            <a:pPr marL="0" marR="0" lvl="0" indent="0" algn="l" defTabSz="1088776" rtl="0" eaLnBrk="1" fontAlgn="auto" latinLnBrk="0" hangingPunct="1">
              <a:lnSpc>
                <a:spcPct val="100000"/>
              </a:lnSpc>
              <a:spcBef>
                <a:spcPts val="0"/>
              </a:spcBef>
              <a:spcAft>
                <a:spcPts val="0"/>
              </a:spcAft>
              <a:buClrTx/>
              <a:buSzTx/>
              <a:buFontTx/>
              <a:buNone/>
              <a:tabLst/>
              <a:defRPr/>
            </a:pPr>
            <a:r>
              <a:rPr lang="en-US" sz="1400" b="0" i="0" kern="1200" baseline="0" dirty="0">
                <a:solidFill>
                  <a:schemeClr val="tx1"/>
                </a:solidFill>
                <a:effectLst/>
                <a:latin typeface="+mn-lt"/>
                <a:ea typeface="+mn-ea"/>
                <a:cs typeface="+mn-cs"/>
              </a:rPr>
              <a:t>More but not full trust -&gt; less but not no effort</a:t>
            </a:r>
          </a:p>
          <a:p>
            <a:pPr marL="0" marR="0" lvl="0" indent="0" algn="l" defTabSz="1088776" rtl="0" eaLnBrk="1" fontAlgn="auto" latinLnBrk="0" hangingPunct="1">
              <a:lnSpc>
                <a:spcPct val="100000"/>
              </a:lnSpc>
              <a:spcBef>
                <a:spcPts val="0"/>
              </a:spcBef>
              <a:spcAft>
                <a:spcPts val="0"/>
              </a:spcAft>
              <a:buClrTx/>
              <a:buSzTx/>
              <a:buFontTx/>
              <a:buNone/>
              <a:tabLst/>
              <a:defRPr/>
            </a:pPr>
            <a:endParaRPr lang="de-DE" dirty="0"/>
          </a:p>
          <a:p>
            <a:r>
              <a:rPr lang="en-US" sz="1400" b="0" i="0" kern="1200" dirty="0">
                <a:solidFill>
                  <a:schemeClr val="tx1"/>
                </a:solidFill>
                <a:effectLst/>
                <a:latin typeface="+mn-lt"/>
                <a:ea typeface="+mn-ea"/>
                <a:cs typeface="+mn-cs"/>
              </a:rPr>
              <a:t>Some facts about consortia (2016):</a:t>
            </a:r>
          </a:p>
          <a:p>
            <a:r>
              <a:rPr lang="en-US" sz="1400" b="0" i="0" kern="1200" dirty="0">
                <a:solidFill>
                  <a:schemeClr val="tx1"/>
                </a:solidFill>
                <a:effectLst/>
                <a:latin typeface="+mn-lt"/>
                <a:ea typeface="+mn-ea"/>
                <a:cs typeface="+mn-cs"/>
              </a:rPr>
              <a:t>25 global consortiums</a:t>
            </a:r>
          </a:p>
          <a:p>
            <a:r>
              <a:rPr lang="en-US" sz="1400" b="0" i="0" kern="1200" dirty="0">
                <a:solidFill>
                  <a:schemeClr val="tx1"/>
                </a:solidFill>
                <a:effectLst/>
                <a:latin typeface="+mn-lt"/>
                <a:ea typeface="+mn-ea"/>
                <a:cs typeface="+mn-cs"/>
              </a:rPr>
              <a:t>Largest memberships: 100 (Hyperledger and ISITC)</a:t>
            </a:r>
          </a:p>
          <a:p>
            <a:r>
              <a:rPr lang="en-US" sz="1400" b="0" i="0" kern="1200" dirty="0">
                <a:solidFill>
                  <a:schemeClr val="tx1"/>
                </a:solidFill>
                <a:effectLst/>
                <a:latin typeface="+mn-lt"/>
                <a:ea typeface="+mn-ea"/>
                <a:cs typeface="+mn-cs"/>
              </a:rPr>
              <a:t>Total number of participants: 550</a:t>
            </a:r>
          </a:p>
          <a:p>
            <a:endParaRPr lang="de-DE" dirty="0"/>
          </a:p>
          <a:p>
            <a:pPr marL="0" marR="0" lvl="0" indent="0" algn="l" defTabSz="1088776" rtl="0" eaLnBrk="1" fontAlgn="auto" latinLnBrk="0" hangingPunct="1">
              <a:lnSpc>
                <a:spcPct val="100000"/>
              </a:lnSpc>
              <a:spcBef>
                <a:spcPts val="0"/>
              </a:spcBef>
              <a:spcAft>
                <a:spcPts val="0"/>
              </a:spcAft>
              <a:buClrTx/>
              <a:buSzTx/>
              <a:buFontTx/>
              <a:buNone/>
              <a:tabLst/>
              <a:defRPr/>
            </a:pPr>
            <a:r>
              <a:rPr lang="de-DE" dirty="0"/>
              <a:t>https://www.google.com/maps/d/u/0/viewer?mid=1L56UMOPbUUGAzCSPyq8ZGNvzuRM&amp;hl=en_US&amp;ll=20.22949032822979%2C-100.97839149999993&amp;z=2 </a:t>
            </a:r>
          </a:p>
          <a:p>
            <a:endParaRPr lang="en-US" dirty="0"/>
          </a:p>
        </p:txBody>
      </p:sp>
    </p:spTree>
    <p:extLst>
      <p:ext uri="{BB962C8B-B14F-4D97-AF65-F5344CB8AC3E}">
        <p14:creationId xmlns:p14="http://schemas.microsoft.com/office/powerpoint/2010/main" val="14354205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a:t>Different time</a:t>
            </a:r>
            <a:r>
              <a:rPr lang="en-US" baseline="0" dirty="0"/>
              <a:t> horizons that blockchain innovation can be relevant. Increased difficulty to achieve results</a:t>
            </a:r>
          </a:p>
          <a:p>
            <a:endParaRPr lang="en-US" baseline="0" dirty="0"/>
          </a:p>
          <a:p>
            <a:r>
              <a:rPr lang="en-US" baseline="0" dirty="0"/>
              <a:t>Today: optimize (here and there already)</a:t>
            </a:r>
          </a:p>
          <a:p>
            <a:r>
              <a:rPr lang="en-US" baseline="0" dirty="0"/>
              <a:t>2-5 years: Reimagine (processes we have today will be done differently tomorrow)</a:t>
            </a:r>
          </a:p>
          <a:p>
            <a:r>
              <a:rPr lang="en-US" baseline="0" dirty="0"/>
              <a:t>5+ years: Revolutionize (this is where the significant market shifts and changes are expected)</a:t>
            </a:r>
          </a:p>
          <a:p>
            <a:endParaRPr lang="en-US" baseline="0" dirty="0"/>
          </a:p>
          <a:p>
            <a:r>
              <a:rPr lang="en-US" baseline="0" dirty="0"/>
              <a:t>-------------------</a:t>
            </a:r>
          </a:p>
          <a:p>
            <a:pPr lvl="0"/>
            <a:r>
              <a:rPr lang="en-US" sz="1400" kern="1200" dirty="0">
                <a:solidFill>
                  <a:schemeClr val="tx1"/>
                </a:solidFill>
                <a:effectLst/>
                <a:latin typeface="+mn-lt"/>
                <a:ea typeface="+mn-ea"/>
                <a:cs typeface="+mn-cs"/>
              </a:rPr>
              <a:t>In “optimize scenarios” procedures on existing SAP solutions can benefit from blockchain capabilities by incrementally extending a current process with additional features. An example would be an additional proof of authenticity based on blockchain as part of a raw material sourcing process. Optimize scenarios can be addressed with technology and functionality that is already available in the blockchain eco-system and SAP Cloud Platform today.</a:t>
            </a:r>
          </a:p>
          <a:p>
            <a:pPr lvl="0"/>
            <a:endParaRPr lang="en-US" sz="1400" kern="1200" dirty="0">
              <a:solidFill>
                <a:schemeClr val="tx1"/>
              </a:solidFill>
              <a:effectLst/>
              <a:latin typeface="+mn-lt"/>
              <a:ea typeface="+mn-ea"/>
              <a:cs typeface="+mn-cs"/>
            </a:endParaRPr>
          </a:p>
          <a:p>
            <a:pPr lvl="0"/>
            <a:r>
              <a:rPr lang="en-US" sz="1400" kern="1200" dirty="0">
                <a:solidFill>
                  <a:schemeClr val="tx1"/>
                </a:solidFill>
                <a:effectLst/>
                <a:latin typeface="+mn-lt"/>
                <a:ea typeface="+mn-ea"/>
                <a:cs typeface="+mn-cs"/>
              </a:rPr>
              <a:t>In “reimagine scenarios” existing business processes are significantly impacted or entirely new ones are created that have not been possible before. An example would be bidding and request for quotation processes that can be executed more trustful and with higher security based on distributed ledger technology. Reimagine scenarios are more complex to realize than pure optimization cases due to technology only emerging and lack of experience in productive scenarios. Therefore, they are on a timeline between 2-5 years from now.</a:t>
            </a:r>
          </a:p>
          <a:p>
            <a:pPr lvl="0"/>
            <a:endParaRPr lang="en-US" sz="1400" kern="1200" dirty="0">
              <a:solidFill>
                <a:schemeClr val="tx1"/>
              </a:solidFill>
              <a:effectLst/>
              <a:latin typeface="+mn-lt"/>
              <a:ea typeface="+mn-ea"/>
              <a:cs typeface="+mn-cs"/>
            </a:endParaRPr>
          </a:p>
          <a:p>
            <a:pPr lvl="0"/>
            <a:r>
              <a:rPr lang="en-US" sz="1400" kern="1200" dirty="0">
                <a:solidFill>
                  <a:schemeClr val="tx1"/>
                </a:solidFill>
                <a:effectLst/>
                <a:latin typeface="+mn-lt"/>
                <a:ea typeface="+mn-ea"/>
                <a:cs typeface="+mn-cs"/>
              </a:rPr>
              <a:t>In the future “revolutionize scenarios” will disrupt complete business and create entirely new markets. As this is on a 5+ year timeline from now it is not seriously predictable which areas will emerge first. Assuming the paradigm shift of business in more de-central networks progresses it is easy to see current sharing-economy incumbents go out of business. </a:t>
            </a:r>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13</a:t>
            </a:fld>
            <a:endParaRPr lang="de-DE" dirty="0"/>
          </a:p>
        </p:txBody>
      </p:sp>
    </p:spTree>
    <p:extLst>
      <p:ext uri="{BB962C8B-B14F-4D97-AF65-F5344CB8AC3E}">
        <p14:creationId xmlns:p14="http://schemas.microsoft.com/office/powerpoint/2010/main" val="11724643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Innovation does not</a:t>
            </a:r>
            <a:r>
              <a:rPr lang="en-US" sz="1400" baseline="0" dirty="0"/>
              <a:t> happen in isolation. There is always an existing customer situation, established business processes and a classic system infrastructure that need to be considered. SAP Cloud Platform is our innovation and extension platform that also now is offering blockchain capabilities. </a:t>
            </a:r>
          </a:p>
          <a:p>
            <a:endParaRPr lang="en-US" sz="1400" baseline="0" dirty="0"/>
          </a:p>
          <a:p>
            <a:r>
              <a:rPr lang="en-US" sz="1400" baseline="0" dirty="0"/>
              <a:t>One the enabling layer there is the technical integration that is necessary to have different connectivity between different participants. This is where blockchain will play a major role in collaborative, peer-to-peer scenarios. </a:t>
            </a:r>
          </a:p>
          <a:p>
            <a:r>
              <a:rPr lang="en-US" sz="1400" baseline="0" dirty="0"/>
              <a:t>The key part is to understand, that with blockchain we cannot expect a homogenous infrastructure and technology stack. The whole concept needs to be open to support blockchain technology running on different platforms. And nevertheless being able to interact with each other.</a:t>
            </a:r>
          </a:p>
          <a:p>
            <a:endParaRPr lang="en-US" sz="1400" baseline="0" dirty="0"/>
          </a:p>
          <a:p>
            <a:r>
              <a:rPr lang="en-US" sz="1400" baseline="0" dirty="0"/>
              <a:t>And then there is the business process layer also allowing for a semantical integration of cross-company activities and process flows. This is the level where we want to bring together classic/existing SAP solutions with the new capabilities of the emerging blockchain eco-system. </a:t>
            </a:r>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14</a:t>
            </a:fld>
            <a:endParaRPr lang="de-DE" dirty="0"/>
          </a:p>
        </p:txBody>
      </p:sp>
    </p:spTree>
    <p:extLst>
      <p:ext uri="{BB962C8B-B14F-4D97-AF65-F5344CB8AC3E}">
        <p14:creationId xmlns:p14="http://schemas.microsoft.com/office/powerpoint/2010/main" val="7405774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15</a:t>
            </a:fld>
            <a:endParaRPr lang="en-US" dirty="0"/>
          </a:p>
        </p:txBody>
      </p:sp>
    </p:spTree>
    <p:extLst>
      <p:ext uri="{BB962C8B-B14F-4D97-AF65-F5344CB8AC3E}">
        <p14:creationId xmlns:p14="http://schemas.microsoft.com/office/powerpoint/2010/main" val="2246462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dirty="0">
                <a:solidFill>
                  <a:schemeClr val="tx1"/>
                </a:solidFill>
                <a:hlinkClick r:id="rId3"/>
              </a:rPr>
              <a:t>List of scenarios covered by SAP (internal link)</a:t>
            </a:r>
          </a:p>
          <a:p>
            <a:r>
              <a:rPr lang="en-US" dirty="0">
                <a:hlinkClick r:id="rId3"/>
              </a:rPr>
              <a:t>https://jam4.sapjam.com/blogs/show/qv9SrN51FFXAbnbEYCEHam?_lightbox=true</a:t>
            </a:r>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16</a:t>
            </a:fld>
            <a:endParaRPr lang="de-DE" dirty="0"/>
          </a:p>
        </p:txBody>
      </p:sp>
    </p:spTree>
    <p:extLst>
      <p:ext uri="{BB962C8B-B14F-4D97-AF65-F5344CB8AC3E}">
        <p14:creationId xmlns:p14="http://schemas.microsoft.com/office/powerpoint/2010/main" val="22950613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400" u="sng" dirty="0"/>
              <a:t>Story flow</a:t>
            </a:r>
            <a:r>
              <a:rPr lang="en-US" sz="1400" dirty="0"/>
              <a:t>:</a:t>
            </a:r>
          </a:p>
          <a:p>
            <a:r>
              <a:rPr lang="en-US" sz="1400" dirty="0"/>
              <a:t>Innovation does not</a:t>
            </a:r>
            <a:r>
              <a:rPr lang="en-US" sz="1400" baseline="0" dirty="0"/>
              <a:t> happen in isolation. There is always an existing customer situation, established business processes and a classic system infrastructure that need to be considered. SAP Cloud Platform is our innovation and extension platform that also now is offering blockchain capabilities. </a:t>
            </a:r>
          </a:p>
          <a:p>
            <a:endParaRPr lang="en-US" dirty="0"/>
          </a:p>
          <a:p>
            <a:r>
              <a:rPr lang="en-US" u="sng" dirty="0"/>
              <a:t>Foundational</a:t>
            </a:r>
            <a:r>
              <a:rPr lang="en-US" u="sng" baseline="0" dirty="0"/>
              <a:t> Services</a:t>
            </a:r>
            <a:r>
              <a:rPr lang="en-US" baseline="0" dirty="0"/>
              <a:t> allow the technical connection of different blockchain technologies into SAP Cloud Platform and therefore business processes.</a:t>
            </a:r>
          </a:p>
          <a:p>
            <a:endParaRPr lang="en-US" baseline="0" dirty="0"/>
          </a:p>
          <a:p>
            <a:r>
              <a:rPr lang="en-US" u="sng" baseline="0" dirty="0"/>
              <a:t>Application Integration Services </a:t>
            </a:r>
            <a:r>
              <a:rPr lang="en-US" baseline="0" dirty="0"/>
              <a:t>cater for the integration of existing (on premise) SAP solutions so that blockchain capabilities can be uses.</a:t>
            </a:r>
            <a:endParaRPr lang="en-US" dirty="0"/>
          </a:p>
          <a:p>
            <a:endParaRPr lang="en-US" dirty="0"/>
          </a:p>
          <a:p>
            <a:r>
              <a:rPr lang="en-US" u="sng" dirty="0"/>
              <a:t>Business Services </a:t>
            </a:r>
            <a:r>
              <a:rPr lang="en-US" dirty="0"/>
              <a:t>are</a:t>
            </a:r>
            <a:r>
              <a:rPr lang="en-US" baseline="0" dirty="0"/>
              <a:t> </a:t>
            </a:r>
            <a:r>
              <a:rPr lang="en-US" dirty="0"/>
              <a:t>‘higher level’ services that combine commonly</a:t>
            </a:r>
            <a:r>
              <a:rPr lang="en-US" baseline="0" dirty="0"/>
              <a:t> used business patterns into easy to use scenarios. [</a:t>
            </a:r>
            <a:r>
              <a:rPr lang="en-US" u="sng" dirty="0"/>
              <a:t>Business patterns</a:t>
            </a:r>
            <a:r>
              <a:rPr lang="en-US" dirty="0"/>
              <a:t>:</a:t>
            </a:r>
            <a:r>
              <a:rPr lang="en-US" baseline="0" dirty="0"/>
              <a:t> like blue prints for commonly used scenarios such as provenance, assets transfer or analytics]</a:t>
            </a:r>
          </a:p>
          <a:p>
            <a:endParaRPr lang="en-US" baseline="0" dirty="0"/>
          </a:p>
          <a:p>
            <a:r>
              <a:rPr lang="en-US" baseline="0" dirty="0"/>
              <a:t>This all can be done from within the SAP innovation and extension platform (SAP CP) but in an open and collaborative way that allows connection and integration to the (outside) blockchain eco system.</a:t>
            </a:r>
            <a:endParaRPr lang="en-US" dirty="0"/>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17</a:t>
            </a:fld>
            <a:endParaRPr lang="de-DE" dirty="0"/>
          </a:p>
        </p:txBody>
      </p:sp>
    </p:spTree>
    <p:extLst>
      <p:ext uri="{BB962C8B-B14F-4D97-AF65-F5344CB8AC3E}">
        <p14:creationId xmlns:p14="http://schemas.microsoft.com/office/powerpoint/2010/main" val="940404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effectLst/>
                <a:latin typeface="+mn-lt"/>
                <a:ea typeface="+mn-ea"/>
                <a:cs typeface="+mn-cs"/>
              </a:rPr>
              <a:t>SAP focus on value-add, business relevance and processes -&gt; adjust the playing field to make blockchain more a discussion in an industry/</a:t>
            </a:r>
            <a:r>
              <a:rPr lang="en-US" sz="1400" kern="1200" dirty="0" err="1">
                <a:solidFill>
                  <a:schemeClr val="tx1"/>
                </a:solidFill>
                <a:effectLst/>
                <a:latin typeface="+mn-lt"/>
                <a:ea typeface="+mn-ea"/>
                <a:cs typeface="+mn-cs"/>
              </a:rPr>
              <a:t>LoB</a:t>
            </a:r>
            <a:r>
              <a:rPr lang="en-US" sz="1400" kern="1200" dirty="0">
                <a:solidFill>
                  <a:schemeClr val="tx1"/>
                </a:solidFill>
                <a:effectLst/>
                <a:latin typeface="+mn-lt"/>
                <a:ea typeface="+mn-ea"/>
                <a:cs typeface="+mn-cs"/>
              </a:rPr>
              <a:t> context and not in the technical domain. This is where SAP’s experience and value for the customers resides</a:t>
            </a:r>
            <a:endParaRPr lang="en-US" dirty="0"/>
          </a:p>
          <a:p>
            <a:endParaRPr lang="en-US" dirty="0"/>
          </a:p>
          <a:p>
            <a:pPr marL="0" marR="0" lvl="0" indent="0" algn="l" defTabSz="1088776"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effectLst/>
                <a:latin typeface="+mn-lt"/>
                <a:ea typeface="+mn-ea"/>
                <a:cs typeface="+mn-cs"/>
              </a:rPr>
              <a:t>The core idea of blockchain is different peers participating in a common network. While collaborating in a network it is reasonable to assume that participants in the eco-system will not always use that same platform and technology stack. Thus, blockchain technology will serve as the standardization and integration component to connect partners that operate on different platform stacks. A common and shared data layer – stored and shared through usage of distributed ledger technology – will serve as the single version of the truth that cross company business processes will be built on. With this it is possible to achieve a system integration without actually integrating systems the classical way. The shared data layer provides each party with the same view on information. </a:t>
            </a:r>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18</a:t>
            </a:fld>
            <a:endParaRPr lang="de-DE" dirty="0"/>
          </a:p>
        </p:txBody>
      </p:sp>
    </p:spTree>
    <p:extLst>
      <p:ext uri="{BB962C8B-B14F-4D97-AF65-F5344CB8AC3E}">
        <p14:creationId xmlns:p14="http://schemas.microsoft.com/office/powerpoint/2010/main" val="40139408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lang="en-US" sz="1400" dirty="0">
                <a:latin typeface="Open Sans"/>
              </a:rPr>
              <a:t>Get started with our example application to examine the potential of blockchain technology. Share your feedback with us and help us to define value added services for scenarios like asset transfer, document proof or track &amp; trace that natively should be supported by the SAP Cloud Platform.</a:t>
            </a:r>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20</a:t>
            </a:fld>
            <a:endParaRPr lang="de-DE"/>
          </a:p>
        </p:txBody>
      </p:sp>
    </p:spTree>
    <p:extLst>
      <p:ext uri="{BB962C8B-B14F-4D97-AF65-F5344CB8AC3E}">
        <p14:creationId xmlns:p14="http://schemas.microsoft.com/office/powerpoint/2010/main" val="29048011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21</a:t>
            </a:fld>
            <a:endParaRPr kumimoji="0" lang="de-DE" sz="800" b="0" i="0" u="none" strike="noStrike" kern="120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4238548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2</a:t>
            </a:fld>
            <a:endParaRPr lang="en-US" dirty="0"/>
          </a:p>
        </p:txBody>
      </p:sp>
      <p:sp>
        <p:nvSpPr>
          <p:cNvPr id="3" name="Slide Image Placeholder 2"/>
          <p:cNvSpPr>
            <a:spLocks noGrp="1" noRot="1" noChangeAspect="1"/>
          </p:cNvSpPr>
          <p:nvPr>
            <p:ph type="sldImg"/>
          </p:nvPr>
        </p:nvSpPr>
        <p:spPr/>
      </p:sp>
      <p:sp>
        <p:nvSpPr>
          <p:cNvPr id="5" name="Notes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239339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de-DE" dirty="0"/>
              <a:t>SAP</a:t>
            </a:r>
            <a:r>
              <a:rPr lang="de-DE" baseline="0" dirty="0"/>
              <a:t> </a:t>
            </a:r>
            <a:r>
              <a:rPr lang="de-DE" baseline="0" dirty="0" err="1"/>
              <a:t>is</a:t>
            </a:r>
            <a:r>
              <a:rPr lang="de-DE" baseline="0" dirty="0"/>
              <a:t> a PREMIUM </a:t>
            </a:r>
            <a:r>
              <a:rPr lang="de-DE" baseline="0" dirty="0" err="1"/>
              <a:t>member</a:t>
            </a:r>
            <a:r>
              <a:rPr lang="de-DE" baseline="0" dirty="0"/>
              <a:t> </a:t>
            </a:r>
            <a:r>
              <a:rPr lang="de-DE" baseline="0" dirty="0" err="1"/>
              <a:t>of</a:t>
            </a:r>
            <a:r>
              <a:rPr lang="de-DE" baseline="0" dirty="0"/>
              <a:t> </a:t>
            </a:r>
            <a:r>
              <a:rPr lang="de-DE" baseline="0" dirty="0" err="1"/>
              <a:t>Hyperledger</a:t>
            </a:r>
            <a:r>
              <a:rPr lang="de-DE" baseline="0" dirty="0"/>
              <a:t>, </a:t>
            </a:r>
            <a:r>
              <a:rPr lang="de-DE" baseline="0" dirty="0" err="1"/>
              <a:t>we</a:t>
            </a:r>
            <a:r>
              <a:rPr lang="de-DE" baseline="0" dirty="0"/>
              <a:t> </a:t>
            </a:r>
            <a:r>
              <a:rPr lang="de-DE" baseline="0" dirty="0" err="1"/>
              <a:t>see</a:t>
            </a:r>
            <a:r>
              <a:rPr lang="de-DE" baseline="0" dirty="0"/>
              <a:t> </a:t>
            </a:r>
            <a:r>
              <a:rPr lang="de-DE" baseline="0" dirty="0" err="1"/>
              <a:t>Hyperledger</a:t>
            </a:r>
            <a:r>
              <a:rPr lang="de-DE" baseline="0" dirty="0"/>
              <a:t> </a:t>
            </a:r>
            <a:r>
              <a:rPr lang="de-DE" baseline="0" dirty="0" err="1"/>
              <a:t>as</a:t>
            </a:r>
            <a:r>
              <a:rPr lang="de-DE" baseline="0" dirty="0"/>
              <a:t> </a:t>
            </a:r>
            <a:r>
              <a:rPr lang="de-DE" baseline="0" dirty="0" err="1"/>
              <a:t>the</a:t>
            </a:r>
            <a:r>
              <a:rPr lang="de-DE" baseline="0" dirty="0"/>
              <a:t> </a:t>
            </a:r>
            <a:r>
              <a:rPr lang="de-DE" baseline="0" dirty="0" err="1"/>
              <a:t>most</a:t>
            </a:r>
            <a:r>
              <a:rPr lang="de-DE" baseline="0" dirty="0"/>
              <a:t> promising open </a:t>
            </a:r>
            <a:r>
              <a:rPr lang="de-DE" baseline="0" dirty="0" err="1"/>
              <a:t>source</a:t>
            </a:r>
            <a:r>
              <a:rPr lang="de-DE" baseline="0" dirty="0"/>
              <a:t> </a:t>
            </a:r>
            <a:r>
              <a:rPr lang="de-DE" baseline="0" dirty="0" err="1"/>
              <a:t>consortium</a:t>
            </a:r>
            <a:r>
              <a:rPr lang="de-DE" baseline="0" dirty="0"/>
              <a:t> at </a:t>
            </a:r>
            <a:r>
              <a:rPr lang="de-DE" baseline="0" dirty="0" err="1"/>
              <a:t>the</a:t>
            </a:r>
            <a:r>
              <a:rPr lang="de-DE" baseline="0" dirty="0"/>
              <a:t> </a:t>
            </a:r>
            <a:r>
              <a:rPr lang="de-DE" baseline="0" dirty="0" err="1"/>
              <a:t>moment</a:t>
            </a:r>
            <a:r>
              <a:rPr lang="de-DE" baseline="0" dirty="0"/>
              <a:t>.</a:t>
            </a:r>
            <a:endParaRPr lang="de-DE" dirty="0"/>
          </a:p>
          <a:p>
            <a:endParaRPr lang="de-DE" dirty="0"/>
          </a:p>
          <a:p>
            <a:r>
              <a:rPr lang="de-DE" dirty="0" err="1"/>
              <a:t>However</a:t>
            </a:r>
            <a:r>
              <a:rPr lang="de-DE" dirty="0"/>
              <a:t>, SAP </a:t>
            </a:r>
            <a:r>
              <a:rPr lang="de-DE" dirty="0" err="1"/>
              <a:t>today</a:t>
            </a:r>
            <a:r>
              <a:rPr lang="de-DE" dirty="0"/>
              <a:t> </a:t>
            </a:r>
            <a:r>
              <a:rPr lang="de-DE" dirty="0" err="1"/>
              <a:t>is</a:t>
            </a:r>
            <a:r>
              <a:rPr lang="de-DE" dirty="0"/>
              <a:t> </a:t>
            </a:r>
            <a:r>
              <a:rPr lang="de-DE" dirty="0" err="1"/>
              <a:t>engaged</a:t>
            </a:r>
            <a:r>
              <a:rPr lang="de-DE" dirty="0"/>
              <a:t> in </a:t>
            </a:r>
            <a:r>
              <a:rPr lang="de-DE" dirty="0" err="1"/>
              <a:t>various</a:t>
            </a:r>
            <a:r>
              <a:rPr lang="de-DE" dirty="0"/>
              <a:t> </a:t>
            </a:r>
            <a:r>
              <a:rPr lang="de-DE" dirty="0" err="1"/>
              <a:t>groups</a:t>
            </a:r>
            <a:r>
              <a:rPr lang="de-DE" baseline="0" dirty="0"/>
              <a:t> </a:t>
            </a:r>
            <a:r>
              <a:rPr lang="de-DE" baseline="0" dirty="0" err="1"/>
              <a:t>and</a:t>
            </a:r>
            <a:r>
              <a:rPr lang="de-DE" baseline="0" dirty="0"/>
              <a:t> open </a:t>
            </a:r>
            <a:r>
              <a:rPr lang="de-DE" baseline="0" dirty="0" err="1"/>
              <a:t>source</a:t>
            </a:r>
            <a:r>
              <a:rPr lang="de-DE" baseline="0" dirty="0"/>
              <a:t> initiatives,</a:t>
            </a:r>
          </a:p>
          <a:p>
            <a:r>
              <a:rPr lang="de-DE" baseline="0" dirty="0" err="1"/>
              <a:t>We</a:t>
            </a:r>
            <a:r>
              <a:rPr lang="de-DE" baseline="0" dirty="0"/>
              <a:t> also </a:t>
            </a:r>
            <a:r>
              <a:rPr lang="de-DE" baseline="0" dirty="0" err="1"/>
              <a:t>joined</a:t>
            </a:r>
            <a:r>
              <a:rPr lang="de-DE" baseline="0" dirty="0"/>
              <a:t> </a:t>
            </a:r>
            <a:r>
              <a:rPr lang="de-DE" baseline="0" dirty="0" err="1"/>
              <a:t>the</a:t>
            </a:r>
            <a:r>
              <a:rPr lang="de-DE" baseline="0" dirty="0"/>
              <a:t> </a:t>
            </a:r>
            <a:r>
              <a:rPr lang="de-DE" baseline="0" dirty="0" err="1"/>
              <a:t>Blockchain</a:t>
            </a:r>
            <a:r>
              <a:rPr lang="de-DE" baseline="0" dirty="0"/>
              <a:t> </a:t>
            </a:r>
            <a:r>
              <a:rPr lang="de-DE" baseline="0" dirty="0" err="1"/>
              <a:t>Reasearch</a:t>
            </a:r>
            <a:r>
              <a:rPr lang="de-DE" baseline="0" dirty="0"/>
              <a:t> </a:t>
            </a:r>
            <a:r>
              <a:rPr lang="de-DE" baseline="0" dirty="0" err="1"/>
              <a:t>Institue</a:t>
            </a:r>
            <a:r>
              <a:rPr lang="de-DE" baseline="0" dirty="0"/>
              <a:t> </a:t>
            </a:r>
            <a:r>
              <a:rPr lang="de-DE" baseline="0" dirty="0" err="1"/>
              <a:t>as</a:t>
            </a:r>
            <a:r>
              <a:rPr lang="de-DE" baseline="0" dirty="0"/>
              <a:t> a </a:t>
            </a:r>
            <a:r>
              <a:rPr lang="de-DE" baseline="0" dirty="0" err="1"/>
              <a:t>founding</a:t>
            </a:r>
            <a:r>
              <a:rPr lang="de-DE" baseline="0" dirty="0"/>
              <a:t> </a:t>
            </a:r>
            <a:r>
              <a:rPr lang="de-DE" baseline="0" dirty="0" err="1"/>
              <a:t>member</a:t>
            </a:r>
            <a:r>
              <a:rPr lang="de-DE" baseline="0" dirty="0"/>
              <a:t>.  </a:t>
            </a:r>
          </a:p>
          <a:p>
            <a:endParaRPr lang="en-US" baseline="0" dirty="0"/>
          </a:p>
          <a:p>
            <a:pPr marL="0" marR="0" lvl="0" indent="0" algn="l" defTabSz="1088776" rtl="0" eaLnBrk="1" fontAlgn="auto" latinLnBrk="0" hangingPunct="1">
              <a:lnSpc>
                <a:spcPct val="100000"/>
              </a:lnSpc>
              <a:spcBef>
                <a:spcPts val="0"/>
              </a:spcBef>
              <a:spcAft>
                <a:spcPts val="0"/>
              </a:spcAft>
              <a:buClrTx/>
              <a:buSzTx/>
              <a:buFontTx/>
              <a:buNone/>
              <a:tabLst/>
              <a:defRPr/>
            </a:pPr>
            <a:r>
              <a:rPr lang="de-DE" sz="1400" dirty="0" err="1">
                <a:solidFill>
                  <a:srgbClr val="111111"/>
                </a:solidFill>
                <a:latin typeface="BentonSans" charset="0"/>
              </a:rPr>
              <a:t>Participation</a:t>
            </a:r>
            <a:r>
              <a:rPr lang="de-DE" sz="1400" dirty="0">
                <a:solidFill>
                  <a:srgbClr val="111111"/>
                </a:solidFill>
                <a:latin typeface="BentonSans" charset="0"/>
              </a:rPr>
              <a:t> in </a:t>
            </a:r>
            <a:r>
              <a:rPr lang="de-DE" sz="1400" b="1" dirty="0" err="1">
                <a:solidFill>
                  <a:srgbClr val="111111"/>
                </a:solidFill>
                <a:latin typeface="BentonSans" charset="0"/>
              </a:rPr>
              <a:t>Alastria</a:t>
            </a:r>
            <a:r>
              <a:rPr lang="de-DE" sz="1400" dirty="0">
                <a:solidFill>
                  <a:srgbClr val="111111"/>
                </a:solidFill>
                <a:latin typeface="BentonSans" charset="0"/>
              </a:rPr>
              <a:t>, </a:t>
            </a:r>
            <a:r>
              <a:rPr lang="de-DE" sz="1400" dirty="0" err="1">
                <a:solidFill>
                  <a:srgbClr val="111111"/>
                </a:solidFill>
                <a:latin typeface="BentonSans" charset="0"/>
              </a:rPr>
              <a:t>which</a:t>
            </a:r>
            <a:r>
              <a:rPr lang="de-DE" sz="1400" dirty="0">
                <a:solidFill>
                  <a:srgbClr val="111111"/>
                </a:solidFill>
                <a:latin typeface="BentonSans" charset="0"/>
              </a:rPr>
              <a:t> </a:t>
            </a:r>
            <a:r>
              <a:rPr lang="de-DE" sz="1400" dirty="0" err="1">
                <a:solidFill>
                  <a:srgbClr val="111111"/>
                </a:solidFill>
                <a:latin typeface="BentonSans" charset="0"/>
              </a:rPr>
              <a:t>brings</a:t>
            </a:r>
            <a:r>
              <a:rPr lang="de-DE" sz="1400" dirty="0">
                <a:solidFill>
                  <a:srgbClr val="111111"/>
                </a:solidFill>
                <a:latin typeface="BentonSans" charset="0"/>
              </a:rPr>
              <a:t> </a:t>
            </a:r>
            <a:r>
              <a:rPr lang="de-DE" sz="1400" dirty="0" err="1">
                <a:solidFill>
                  <a:srgbClr val="111111"/>
                </a:solidFill>
                <a:latin typeface="BentonSans" charset="0"/>
              </a:rPr>
              <a:t>together</a:t>
            </a:r>
            <a:r>
              <a:rPr lang="de-DE" sz="1400" dirty="0">
                <a:solidFill>
                  <a:srgbClr val="111111"/>
                </a:solidFill>
                <a:latin typeface="BentonSans" charset="0"/>
              </a:rPr>
              <a:t> </a:t>
            </a:r>
            <a:r>
              <a:rPr lang="de-DE" sz="1400" dirty="0" err="1">
                <a:solidFill>
                  <a:srgbClr val="111111"/>
                </a:solidFill>
                <a:latin typeface="BentonSans" charset="0"/>
              </a:rPr>
              <a:t>banks</a:t>
            </a:r>
            <a:r>
              <a:rPr lang="de-DE" sz="1400" dirty="0">
                <a:solidFill>
                  <a:srgbClr val="111111"/>
                </a:solidFill>
                <a:latin typeface="BentonSans" charset="0"/>
              </a:rPr>
              <a:t>, </a:t>
            </a:r>
            <a:r>
              <a:rPr lang="de-DE" sz="1400" dirty="0" err="1">
                <a:solidFill>
                  <a:srgbClr val="111111"/>
                </a:solidFill>
                <a:latin typeface="BentonSans" charset="0"/>
              </a:rPr>
              <a:t>telecom</a:t>
            </a:r>
            <a:r>
              <a:rPr lang="de-DE" sz="1400" dirty="0">
                <a:solidFill>
                  <a:srgbClr val="111111"/>
                </a:solidFill>
                <a:latin typeface="BentonSans" charset="0"/>
              </a:rPr>
              <a:t> </a:t>
            </a:r>
            <a:r>
              <a:rPr lang="de-DE" sz="1400" dirty="0" err="1">
                <a:solidFill>
                  <a:srgbClr val="111111"/>
                </a:solidFill>
                <a:latin typeface="BentonSans" charset="0"/>
              </a:rPr>
              <a:t>providers</a:t>
            </a:r>
            <a:r>
              <a:rPr lang="de-DE" sz="1400" dirty="0">
                <a:solidFill>
                  <a:srgbClr val="111111"/>
                </a:solidFill>
                <a:latin typeface="BentonSans" charset="0"/>
              </a:rPr>
              <a:t>, </a:t>
            </a:r>
            <a:r>
              <a:rPr lang="de-DE" sz="1400" dirty="0" err="1">
                <a:solidFill>
                  <a:srgbClr val="111111"/>
                </a:solidFill>
                <a:latin typeface="BentonSans" charset="0"/>
              </a:rPr>
              <a:t>energy</a:t>
            </a:r>
            <a:r>
              <a:rPr lang="de-DE" sz="1400" dirty="0">
                <a:solidFill>
                  <a:srgbClr val="111111"/>
                </a:solidFill>
                <a:latin typeface="BentonSans" charset="0"/>
              </a:rPr>
              <a:t> </a:t>
            </a:r>
            <a:r>
              <a:rPr lang="de-DE" sz="1400" dirty="0" err="1">
                <a:solidFill>
                  <a:srgbClr val="111111"/>
                </a:solidFill>
                <a:latin typeface="BentonSans" charset="0"/>
              </a:rPr>
              <a:t>companies</a:t>
            </a:r>
            <a:r>
              <a:rPr lang="de-DE" sz="1400" dirty="0">
                <a:solidFill>
                  <a:srgbClr val="111111"/>
                </a:solidFill>
                <a:latin typeface="BentonSans" charset="0"/>
              </a:rPr>
              <a:t>, </a:t>
            </a:r>
            <a:r>
              <a:rPr lang="de-DE" sz="1400" dirty="0" err="1">
                <a:solidFill>
                  <a:srgbClr val="111111"/>
                </a:solidFill>
                <a:latin typeface="BentonSans" charset="0"/>
              </a:rPr>
              <a:t>universities</a:t>
            </a:r>
            <a:r>
              <a:rPr lang="de-DE" sz="1400" dirty="0">
                <a:solidFill>
                  <a:srgbClr val="111111"/>
                </a:solidFill>
                <a:latin typeface="BentonSans" charset="0"/>
              </a:rPr>
              <a:t>, smart-city </a:t>
            </a:r>
            <a:r>
              <a:rPr lang="de-DE" sz="1400" dirty="0" err="1">
                <a:solidFill>
                  <a:srgbClr val="111111"/>
                </a:solidFill>
                <a:latin typeface="BentonSans" charset="0"/>
              </a:rPr>
              <a:t>organizations</a:t>
            </a:r>
            <a:r>
              <a:rPr lang="de-DE" sz="1400" dirty="0">
                <a:solidFill>
                  <a:srgbClr val="111111"/>
                </a:solidFill>
                <a:latin typeface="BentonSans" charset="0"/>
              </a:rPr>
              <a:t> </a:t>
            </a:r>
            <a:r>
              <a:rPr lang="de-DE" sz="1400" dirty="0" err="1">
                <a:solidFill>
                  <a:srgbClr val="111111"/>
                </a:solidFill>
                <a:latin typeface="BentonSans" charset="0"/>
              </a:rPr>
              <a:t>and</a:t>
            </a:r>
            <a:r>
              <a:rPr lang="de-DE" sz="1400" dirty="0">
                <a:solidFill>
                  <a:srgbClr val="111111"/>
                </a:solidFill>
                <a:latin typeface="BentonSans" charset="0"/>
              </a:rPr>
              <a:t> </a:t>
            </a:r>
            <a:r>
              <a:rPr lang="de-DE" sz="1400" dirty="0" err="1">
                <a:solidFill>
                  <a:srgbClr val="111111"/>
                </a:solidFill>
                <a:latin typeface="BentonSans" charset="0"/>
              </a:rPr>
              <a:t>developers</a:t>
            </a:r>
            <a:r>
              <a:rPr lang="de-DE" sz="1400" dirty="0">
                <a:solidFill>
                  <a:srgbClr val="111111"/>
                </a:solidFill>
                <a:latin typeface="BentonSans" charset="0"/>
              </a:rPr>
              <a:t>, will </a:t>
            </a:r>
            <a:r>
              <a:rPr lang="de-DE" sz="1400" dirty="0" err="1">
                <a:solidFill>
                  <a:srgbClr val="111111"/>
                </a:solidFill>
                <a:latin typeface="BentonSans" charset="0"/>
              </a:rPr>
              <a:t>allow</a:t>
            </a:r>
            <a:r>
              <a:rPr lang="de-DE" sz="1400" dirty="0">
                <a:solidFill>
                  <a:srgbClr val="111111"/>
                </a:solidFill>
                <a:latin typeface="BentonSans" charset="0"/>
              </a:rPr>
              <a:t> </a:t>
            </a:r>
            <a:r>
              <a:rPr lang="de-DE" sz="1400" b="1" dirty="0">
                <a:solidFill>
                  <a:srgbClr val="111111"/>
                </a:solidFill>
                <a:latin typeface="BentonSans" charset="0"/>
              </a:rPr>
              <a:t>SAP </a:t>
            </a:r>
            <a:r>
              <a:rPr lang="de-DE" sz="1400" b="1" dirty="0" err="1">
                <a:solidFill>
                  <a:srgbClr val="111111"/>
                </a:solidFill>
                <a:latin typeface="BentonSans" charset="0"/>
              </a:rPr>
              <a:t>to</a:t>
            </a:r>
            <a:r>
              <a:rPr lang="de-DE" sz="1400" b="1" dirty="0">
                <a:solidFill>
                  <a:srgbClr val="111111"/>
                </a:solidFill>
                <a:latin typeface="BentonSans" charset="0"/>
              </a:rPr>
              <a:t> </a:t>
            </a:r>
            <a:r>
              <a:rPr lang="de-DE" sz="1400" b="1" dirty="0" err="1">
                <a:solidFill>
                  <a:srgbClr val="111111"/>
                </a:solidFill>
                <a:latin typeface="BentonSans" charset="0"/>
              </a:rPr>
              <a:t>strengthen</a:t>
            </a:r>
            <a:r>
              <a:rPr lang="de-DE" sz="1400" b="1" dirty="0">
                <a:solidFill>
                  <a:srgbClr val="111111"/>
                </a:solidFill>
                <a:latin typeface="BentonSans" charset="0"/>
              </a:rPr>
              <a:t> </a:t>
            </a:r>
            <a:r>
              <a:rPr lang="de-DE" sz="1400" b="1" dirty="0" err="1">
                <a:solidFill>
                  <a:srgbClr val="111111"/>
                </a:solidFill>
                <a:latin typeface="BentonSans" charset="0"/>
              </a:rPr>
              <a:t>its</a:t>
            </a:r>
            <a:r>
              <a:rPr lang="de-DE" sz="1400" b="1" dirty="0">
                <a:solidFill>
                  <a:srgbClr val="111111"/>
                </a:solidFill>
                <a:latin typeface="BentonSans" charset="0"/>
              </a:rPr>
              <a:t> </a:t>
            </a:r>
            <a:r>
              <a:rPr lang="de-DE" sz="1400" b="1" dirty="0" err="1">
                <a:solidFill>
                  <a:srgbClr val="111111"/>
                </a:solidFill>
                <a:latin typeface="BentonSans" charset="0"/>
              </a:rPr>
              <a:t>blockchain</a:t>
            </a:r>
            <a:r>
              <a:rPr lang="de-DE" sz="1400" b="1" dirty="0">
                <a:solidFill>
                  <a:srgbClr val="111111"/>
                </a:solidFill>
                <a:latin typeface="BentonSans" charset="0"/>
              </a:rPr>
              <a:t> </a:t>
            </a:r>
            <a:r>
              <a:rPr lang="de-DE" sz="1400" b="1" dirty="0" err="1">
                <a:solidFill>
                  <a:srgbClr val="111111"/>
                </a:solidFill>
                <a:latin typeface="BentonSans" charset="0"/>
              </a:rPr>
              <a:t>ecosystem</a:t>
            </a:r>
            <a:r>
              <a:rPr lang="de-DE" sz="1400" b="1" dirty="0">
                <a:solidFill>
                  <a:srgbClr val="111111"/>
                </a:solidFill>
                <a:latin typeface="BentonSans" charset="0"/>
              </a:rPr>
              <a:t> </a:t>
            </a:r>
            <a:r>
              <a:rPr lang="de-DE" sz="1400" b="1" dirty="0" err="1">
                <a:solidFill>
                  <a:srgbClr val="111111"/>
                </a:solidFill>
                <a:latin typeface="BentonSans" charset="0"/>
              </a:rPr>
              <a:t>and</a:t>
            </a:r>
            <a:r>
              <a:rPr lang="de-DE" sz="1400" b="1" dirty="0">
                <a:solidFill>
                  <a:srgbClr val="111111"/>
                </a:solidFill>
                <a:latin typeface="BentonSans" charset="0"/>
              </a:rPr>
              <a:t> </a:t>
            </a:r>
            <a:r>
              <a:rPr lang="de-DE" sz="1400" b="1" dirty="0" err="1">
                <a:solidFill>
                  <a:srgbClr val="111111"/>
                </a:solidFill>
                <a:latin typeface="BentonSans" charset="0"/>
              </a:rPr>
              <a:t>network</a:t>
            </a:r>
            <a:r>
              <a:rPr lang="de-DE" sz="1400" b="1" dirty="0">
                <a:solidFill>
                  <a:srgbClr val="111111"/>
                </a:solidFill>
                <a:latin typeface="BentonSans" charset="0"/>
              </a:rPr>
              <a:t> in Europe</a:t>
            </a:r>
            <a:r>
              <a:rPr lang="de-DE" sz="1400" dirty="0">
                <a:solidFill>
                  <a:srgbClr val="111111"/>
                </a:solidFill>
                <a:latin typeface="BentonSans" charset="0"/>
              </a:rPr>
              <a:t>. </a:t>
            </a:r>
            <a:endParaRPr lang="en-US" sz="1400" dirty="0"/>
          </a:p>
          <a:p>
            <a:endParaRPr lang="en-US" baseline="0" dirty="0"/>
          </a:p>
          <a:p>
            <a:pPr marL="0" marR="0" lvl="0" indent="0" algn="l" defTabSz="1088776" rtl="0" eaLnBrk="1" fontAlgn="auto" latinLnBrk="0" hangingPunct="1">
              <a:lnSpc>
                <a:spcPct val="100000"/>
              </a:lnSpc>
              <a:spcBef>
                <a:spcPts val="0"/>
              </a:spcBef>
              <a:spcAft>
                <a:spcPts val="0"/>
              </a:spcAft>
              <a:buClrTx/>
              <a:buSzTx/>
              <a:buFontTx/>
              <a:buNone/>
              <a:tabLst/>
              <a:defRPr/>
            </a:pPr>
            <a:r>
              <a:rPr lang="de-DE" sz="1400" dirty="0">
                <a:solidFill>
                  <a:srgbClr val="111111"/>
                </a:solidFill>
                <a:latin typeface="BentonSans" charset="0"/>
              </a:rPr>
              <a:t>As a </a:t>
            </a:r>
            <a:r>
              <a:rPr lang="de-DE" sz="1400" dirty="0" err="1">
                <a:solidFill>
                  <a:srgbClr val="111111"/>
                </a:solidFill>
                <a:latin typeface="BentonSans" charset="0"/>
              </a:rPr>
              <a:t>member</a:t>
            </a:r>
            <a:r>
              <a:rPr lang="de-DE" sz="1400" dirty="0">
                <a:solidFill>
                  <a:srgbClr val="111111"/>
                </a:solidFill>
                <a:latin typeface="BentonSans" charset="0"/>
              </a:rPr>
              <a:t> </a:t>
            </a:r>
            <a:r>
              <a:rPr lang="de-DE" sz="1400" dirty="0" err="1">
                <a:solidFill>
                  <a:srgbClr val="111111"/>
                </a:solidFill>
                <a:latin typeface="BentonSans" charset="0"/>
              </a:rPr>
              <a:t>of</a:t>
            </a:r>
            <a:r>
              <a:rPr lang="de-DE" sz="1400" dirty="0">
                <a:solidFill>
                  <a:srgbClr val="111111"/>
                </a:solidFill>
                <a:latin typeface="BentonSans" charset="0"/>
              </a:rPr>
              <a:t> </a:t>
            </a:r>
            <a:r>
              <a:rPr lang="de-DE" sz="1400" b="1" dirty="0" err="1">
                <a:solidFill>
                  <a:srgbClr val="111111"/>
                </a:solidFill>
                <a:latin typeface="BentonSans" charset="0"/>
              </a:rPr>
              <a:t>BiTA</a:t>
            </a:r>
            <a:r>
              <a:rPr lang="de-DE" sz="1400" dirty="0">
                <a:solidFill>
                  <a:srgbClr val="111111"/>
                </a:solidFill>
                <a:latin typeface="BentonSans" charset="0"/>
              </a:rPr>
              <a:t>, an </a:t>
            </a:r>
            <a:r>
              <a:rPr lang="de-DE" sz="1400" dirty="0" err="1">
                <a:solidFill>
                  <a:srgbClr val="111111"/>
                </a:solidFill>
                <a:latin typeface="BentonSans" charset="0"/>
              </a:rPr>
              <a:t>organization</a:t>
            </a:r>
            <a:r>
              <a:rPr lang="de-DE" sz="1400" dirty="0">
                <a:solidFill>
                  <a:srgbClr val="111111"/>
                </a:solidFill>
                <a:latin typeface="BentonSans" charset="0"/>
              </a:rPr>
              <a:t> </a:t>
            </a:r>
            <a:r>
              <a:rPr lang="de-DE" sz="1400" dirty="0" err="1">
                <a:solidFill>
                  <a:srgbClr val="111111"/>
                </a:solidFill>
                <a:latin typeface="BentonSans" charset="0"/>
              </a:rPr>
              <a:t>promoting</a:t>
            </a:r>
            <a:r>
              <a:rPr lang="de-DE" sz="1400" dirty="0">
                <a:solidFill>
                  <a:srgbClr val="111111"/>
                </a:solidFill>
                <a:latin typeface="BentonSans" charset="0"/>
              </a:rPr>
              <a:t> </a:t>
            </a:r>
            <a:r>
              <a:rPr lang="de-DE" sz="1400" dirty="0" err="1">
                <a:solidFill>
                  <a:srgbClr val="111111"/>
                </a:solidFill>
                <a:latin typeface="BentonSans" charset="0"/>
              </a:rPr>
              <a:t>the</a:t>
            </a:r>
            <a:r>
              <a:rPr lang="de-DE" sz="1400" dirty="0">
                <a:solidFill>
                  <a:srgbClr val="111111"/>
                </a:solidFill>
                <a:latin typeface="BentonSans" charset="0"/>
              </a:rPr>
              <a:t> </a:t>
            </a:r>
            <a:r>
              <a:rPr lang="de-DE" sz="1400" dirty="0" err="1">
                <a:solidFill>
                  <a:srgbClr val="111111"/>
                </a:solidFill>
                <a:latin typeface="BentonSans" charset="0"/>
              </a:rPr>
              <a:t>development</a:t>
            </a:r>
            <a:r>
              <a:rPr lang="de-DE" sz="1400" dirty="0">
                <a:solidFill>
                  <a:srgbClr val="111111"/>
                </a:solidFill>
                <a:latin typeface="BentonSans" charset="0"/>
              </a:rPr>
              <a:t> </a:t>
            </a:r>
            <a:r>
              <a:rPr lang="de-DE" sz="1400" dirty="0" err="1">
                <a:solidFill>
                  <a:srgbClr val="111111"/>
                </a:solidFill>
                <a:latin typeface="BentonSans" charset="0"/>
              </a:rPr>
              <a:t>of</a:t>
            </a:r>
            <a:r>
              <a:rPr lang="de-DE" sz="1400" dirty="0">
                <a:solidFill>
                  <a:srgbClr val="111111"/>
                </a:solidFill>
                <a:latin typeface="BentonSans" charset="0"/>
              </a:rPr>
              <a:t> </a:t>
            </a:r>
            <a:r>
              <a:rPr lang="de-DE" sz="1400" dirty="0" err="1">
                <a:solidFill>
                  <a:srgbClr val="111111"/>
                </a:solidFill>
                <a:latin typeface="BentonSans" charset="0"/>
              </a:rPr>
              <a:t>blockchain</a:t>
            </a:r>
            <a:r>
              <a:rPr lang="de-DE" sz="1400" dirty="0">
                <a:solidFill>
                  <a:srgbClr val="111111"/>
                </a:solidFill>
                <a:latin typeface="BentonSans" charset="0"/>
              </a:rPr>
              <a:t> </a:t>
            </a:r>
            <a:r>
              <a:rPr lang="de-DE" sz="1400" dirty="0" err="1">
                <a:solidFill>
                  <a:srgbClr val="111111"/>
                </a:solidFill>
                <a:latin typeface="BentonSans" charset="0"/>
              </a:rPr>
              <a:t>standards</a:t>
            </a:r>
            <a:r>
              <a:rPr lang="de-DE" sz="1400" dirty="0">
                <a:solidFill>
                  <a:srgbClr val="111111"/>
                </a:solidFill>
                <a:latin typeface="BentonSans" charset="0"/>
              </a:rPr>
              <a:t> </a:t>
            </a:r>
            <a:r>
              <a:rPr lang="de-DE" sz="1400" dirty="0" err="1">
                <a:solidFill>
                  <a:srgbClr val="111111"/>
                </a:solidFill>
                <a:latin typeface="BentonSans" charset="0"/>
              </a:rPr>
              <a:t>and</a:t>
            </a:r>
            <a:r>
              <a:rPr lang="de-DE" sz="1400" dirty="0">
                <a:solidFill>
                  <a:srgbClr val="111111"/>
                </a:solidFill>
                <a:latin typeface="BentonSans" charset="0"/>
              </a:rPr>
              <a:t> </a:t>
            </a:r>
            <a:r>
              <a:rPr lang="de-DE" sz="1400" dirty="0" err="1">
                <a:solidFill>
                  <a:srgbClr val="111111"/>
                </a:solidFill>
                <a:latin typeface="BentonSans" charset="0"/>
              </a:rPr>
              <a:t>education</a:t>
            </a:r>
            <a:r>
              <a:rPr lang="de-DE" sz="1400" dirty="0">
                <a:solidFill>
                  <a:srgbClr val="111111"/>
                </a:solidFill>
                <a:latin typeface="BentonSans" charset="0"/>
              </a:rPr>
              <a:t>, </a:t>
            </a:r>
            <a:r>
              <a:rPr lang="de-DE" sz="1400" b="1" dirty="0">
                <a:solidFill>
                  <a:srgbClr val="111111"/>
                </a:solidFill>
                <a:latin typeface="BentonSans" charset="0"/>
              </a:rPr>
              <a:t>SAP will </a:t>
            </a:r>
            <a:r>
              <a:rPr lang="de-DE" sz="1400" b="1" dirty="0" err="1">
                <a:solidFill>
                  <a:srgbClr val="111111"/>
                </a:solidFill>
                <a:latin typeface="BentonSans" charset="0"/>
              </a:rPr>
              <a:t>expand</a:t>
            </a:r>
            <a:r>
              <a:rPr lang="de-DE" sz="1400" b="1" dirty="0">
                <a:solidFill>
                  <a:srgbClr val="111111"/>
                </a:solidFill>
                <a:latin typeface="BentonSans" charset="0"/>
              </a:rPr>
              <a:t> </a:t>
            </a:r>
            <a:r>
              <a:rPr lang="de-DE" sz="1400" b="1" dirty="0" err="1">
                <a:solidFill>
                  <a:srgbClr val="111111"/>
                </a:solidFill>
                <a:latin typeface="BentonSans" charset="0"/>
              </a:rPr>
              <a:t>its</a:t>
            </a:r>
            <a:r>
              <a:rPr lang="de-DE" sz="1400" b="1" dirty="0">
                <a:solidFill>
                  <a:srgbClr val="111111"/>
                </a:solidFill>
                <a:latin typeface="BentonSans" charset="0"/>
              </a:rPr>
              <a:t> </a:t>
            </a:r>
            <a:r>
              <a:rPr lang="de-DE" sz="1400" b="1" dirty="0" err="1">
                <a:solidFill>
                  <a:srgbClr val="111111"/>
                </a:solidFill>
                <a:latin typeface="BentonSans" charset="0"/>
              </a:rPr>
              <a:t>reach</a:t>
            </a:r>
            <a:r>
              <a:rPr lang="de-DE" sz="1400" b="1" dirty="0">
                <a:solidFill>
                  <a:srgbClr val="111111"/>
                </a:solidFill>
                <a:latin typeface="BentonSans" charset="0"/>
              </a:rPr>
              <a:t> in </a:t>
            </a:r>
            <a:r>
              <a:rPr lang="de-DE" sz="1400" b="1" dirty="0" err="1">
                <a:solidFill>
                  <a:srgbClr val="111111"/>
                </a:solidFill>
                <a:latin typeface="BentonSans" charset="0"/>
              </a:rPr>
              <a:t>freight</a:t>
            </a:r>
            <a:r>
              <a:rPr lang="de-DE" sz="1400" b="1" dirty="0">
                <a:solidFill>
                  <a:srgbClr val="111111"/>
                </a:solidFill>
                <a:latin typeface="BentonSans" charset="0"/>
              </a:rPr>
              <a:t> </a:t>
            </a:r>
            <a:r>
              <a:rPr lang="de-DE" sz="1400" b="1" dirty="0" err="1">
                <a:solidFill>
                  <a:srgbClr val="111111"/>
                </a:solidFill>
                <a:latin typeface="BentonSans" charset="0"/>
              </a:rPr>
              <a:t>and</a:t>
            </a:r>
            <a:r>
              <a:rPr lang="de-DE" sz="1400" b="1" dirty="0">
                <a:solidFill>
                  <a:srgbClr val="111111"/>
                </a:solidFill>
                <a:latin typeface="BentonSans" charset="0"/>
              </a:rPr>
              <a:t> </a:t>
            </a:r>
            <a:r>
              <a:rPr lang="de-DE" sz="1400" b="1" dirty="0" err="1">
                <a:solidFill>
                  <a:srgbClr val="111111"/>
                </a:solidFill>
                <a:latin typeface="BentonSans" charset="0"/>
              </a:rPr>
              <a:t>transportation</a:t>
            </a:r>
            <a:r>
              <a:rPr lang="de-DE" sz="1400" b="1" dirty="0">
                <a:solidFill>
                  <a:srgbClr val="111111"/>
                </a:solidFill>
                <a:latin typeface="BentonSans" charset="0"/>
              </a:rPr>
              <a:t> </a:t>
            </a:r>
            <a:r>
              <a:rPr lang="de-DE" sz="1400" b="1" dirty="0" err="1">
                <a:solidFill>
                  <a:srgbClr val="111111"/>
                </a:solidFill>
                <a:latin typeface="BentonSans" charset="0"/>
              </a:rPr>
              <a:t>management</a:t>
            </a:r>
            <a:r>
              <a:rPr lang="de-DE" sz="1400" b="1" dirty="0">
                <a:solidFill>
                  <a:srgbClr val="111111"/>
                </a:solidFill>
                <a:latin typeface="BentonSans" charset="0"/>
              </a:rPr>
              <a:t>.</a:t>
            </a:r>
            <a:endParaRPr lang="en-US" sz="1400" b="1" dirty="0"/>
          </a:p>
          <a:p>
            <a:endParaRPr lang="en-US" dirty="0"/>
          </a:p>
          <a:p>
            <a:endParaRPr lang="de-DE" baseline="0" dirty="0"/>
          </a:p>
          <a:p>
            <a:endParaRPr lang="en-US" dirty="0"/>
          </a:p>
        </p:txBody>
      </p:sp>
      <p:sp>
        <p:nvSpPr>
          <p:cNvPr id="4" name="Slide Number Placeholder 3"/>
          <p:cNvSpPr>
            <a:spLocks noGrp="1"/>
          </p:cNvSpPr>
          <p:nvPr>
            <p:ph type="sldNum" sz="quarter" idx="10"/>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25</a:t>
            </a:fld>
            <a:endParaRPr kumimoji="0" lang="de-DE" sz="800" b="0" i="0" u="none" strike="noStrike" kern="120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8447558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26</a:t>
            </a:fld>
            <a:endParaRPr lang="en-US" dirty="0"/>
          </a:p>
        </p:txBody>
      </p:sp>
    </p:spTree>
    <p:extLst>
      <p:ext uri="{BB962C8B-B14F-4D97-AF65-F5344CB8AC3E}">
        <p14:creationId xmlns:p14="http://schemas.microsoft.com/office/powerpoint/2010/main" val="41676057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a:p>
        </p:txBody>
      </p:sp>
      <p:sp>
        <p:nvSpPr>
          <p:cNvPr id="4" name="Slide Number Placeholder 3"/>
          <p:cNvSpPr>
            <a:spLocks noGrp="1"/>
          </p:cNvSpPr>
          <p:nvPr>
            <p:ph type="sldNum" sz="quarter" idx="10"/>
          </p:nvPr>
        </p:nvSpPr>
        <p:spPr/>
        <p:txBody>
          <a:bodyPr/>
          <a:lstStyle/>
          <a:p>
            <a:fld id="{BF6BA88B-3948-42F2-88BD-0AB0E4A3C169}" type="slidenum">
              <a:rPr lang="en-US" smtClean="0"/>
              <a:t>27</a:t>
            </a:fld>
            <a:endParaRPr lang="en-US"/>
          </a:p>
        </p:txBody>
      </p:sp>
    </p:spTree>
    <p:extLst>
      <p:ext uri="{BB962C8B-B14F-4D97-AF65-F5344CB8AC3E}">
        <p14:creationId xmlns:p14="http://schemas.microsoft.com/office/powerpoint/2010/main" val="17260323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a:p>
        </p:txBody>
      </p:sp>
      <p:sp>
        <p:nvSpPr>
          <p:cNvPr id="4" name="Slide Number Placeholder 3"/>
          <p:cNvSpPr>
            <a:spLocks noGrp="1"/>
          </p:cNvSpPr>
          <p:nvPr>
            <p:ph type="sldNum" sz="quarter" idx="10"/>
          </p:nvPr>
        </p:nvSpPr>
        <p:spPr/>
        <p:txBody>
          <a:bodyPr/>
          <a:lstStyle/>
          <a:p>
            <a:fld id="{BF6BA88B-3948-42F2-88BD-0AB0E4A3C169}" type="slidenum">
              <a:rPr lang="en-US" smtClean="0"/>
              <a:t>28</a:t>
            </a:fld>
            <a:endParaRPr lang="en-US"/>
          </a:p>
        </p:txBody>
      </p:sp>
    </p:spTree>
    <p:extLst>
      <p:ext uri="{BB962C8B-B14F-4D97-AF65-F5344CB8AC3E}">
        <p14:creationId xmlns:p14="http://schemas.microsoft.com/office/powerpoint/2010/main" val="18801842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fontAlgn="base">
              <a:spcBef>
                <a:spcPts val="600"/>
              </a:spcBef>
              <a:spcAft>
                <a:spcPct val="0"/>
              </a:spcAft>
              <a:buClr>
                <a:srgbClr val="F0AB00"/>
              </a:buClr>
              <a:buSzPct val="80000"/>
              <a:buFont typeface="Arial" panose="020B0604020202020204" pitchFamily="34" charset="0"/>
              <a:buNone/>
            </a:pPr>
            <a:r>
              <a:rPr lang="en-US" sz="1400" kern="0" dirty="0">
                <a:ea typeface="Arial Unicode MS" pitchFamily="34" charset="-128"/>
                <a:cs typeface="Arial Unicode MS" pitchFamily="34" charset="-128"/>
              </a:rPr>
              <a:t>a</a:t>
            </a:r>
          </a:p>
        </p:txBody>
      </p:sp>
      <p:sp>
        <p:nvSpPr>
          <p:cNvPr id="4" name="Slide Number Placeholder 3"/>
          <p:cNvSpPr>
            <a:spLocks noGrp="1"/>
          </p:cNvSpPr>
          <p:nvPr>
            <p:ph type="sldNum" sz="quarter" idx="10"/>
          </p:nvPr>
        </p:nvSpPr>
        <p:spPr/>
        <p:txBody>
          <a:bodyPr/>
          <a:lstStyle/>
          <a:p>
            <a:fld id="{7D8C2C35-2B8A-446E-BEC0-FD36716C29AC}" type="slidenum">
              <a:rPr lang="de-DE" smtClean="0"/>
              <a:pPr/>
              <a:t>29</a:t>
            </a:fld>
            <a:endParaRPr lang="de-DE" dirty="0"/>
          </a:p>
        </p:txBody>
      </p:sp>
    </p:spTree>
    <p:extLst>
      <p:ext uri="{BB962C8B-B14F-4D97-AF65-F5344CB8AC3E}">
        <p14:creationId xmlns:p14="http://schemas.microsoft.com/office/powerpoint/2010/main" val="466789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Blockchain is not one new technology, but a composition of (existing) technologies:</a:t>
            </a:r>
          </a:p>
          <a:p>
            <a:pPr marL="228600" indent="-228600">
              <a:buAutoNum type="arabicPeriod"/>
            </a:pPr>
            <a:r>
              <a:rPr lang="en-US" dirty="0"/>
              <a:t>Classic Database: Assume a classic database for a use case to record “simple” blockchain transactions (send, receiver, data)</a:t>
            </a:r>
          </a:p>
          <a:p>
            <a:pPr marL="228600" indent="-228600">
              <a:buAutoNum type="arabicPeriod"/>
            </a:pPr>
            <a:r>
              <a:rPr lang="en-US" dirty="0"/>
              <a:t>Use cryptographical algorithms to hash</a:t>
            </a:r>
            <a:r>
              <a:rPr lang="en-US" baseline="0" dirty="0"/>
              <a:t> a block of transactions. Create a chain of hashed blocks. =&gt; Once data is stored, data is immutable</a:t>
            </a:r>
          </a:p>
          <a:p>
            <a:pPr marL="228600" indent="-228600">
              <a:buAutoNum type="arabicPeriod"/>
            </a:pPr>
            <a:r>
              <a:rPr lang="en-US" baseline="0" dirty="0"/>
              <a:t>Distribute blocks in a set of databases (Distributed database) and assume a consensus algorithm that automatically resolve concurrent write access to achieve consistent state across the databases (Distributed database with consensus)</a:t>
            </a:r>
            <a:br>
              <a:rPr lang="en-US" baseline="0" dirty="0"/>
            </a:br>
            <a:r>
              <a:rPr lang="en-US" baseline="0" dirty="0"/>
              <a:t>=&gt; Example of Consensus: Proof-of-work in Bitcoin</a:t>
            </a:r>
          </a:p>
          <a:p>
            <a:pPr marL="228600" indent="-228600">
              <a:buAutoNum type="arabicPeriod"/>
            </a:pPr>
            <a:r>
              <a:rPr lang="en-US" baseline="0" dirty="0"/>
              <a:t>Move the trust border from an organization running a distributed database to individual nodes that do not fully trust each other =&gt; Blockchain</a:t>
            </a:r>
            <a:endParaRPr lang="en-US" dirty="0"/>
          </a:p>
          <a:p>
            <a:pPr marL="0" indent="0">
              <a:buNone/>
            </a:pPr>
            <a:endParaRPr lang="en-US" dirty="0"/>
          </a:p>
        </p:txBody>
      </p:sp>
      <p:sp>
        <p:nvSpPr>
          <p:cNvPr id="4" name="Slide Number Placeholder 3"/>
          <p:cNvSpPr>
            <a:spLocks noGrp="1"/>
          </p:cNvSpPr>
          <p:nvPr>
            <p:ph type="sldNum" sz="quarter" idx="10"/>
          </p:nvPr>
        </p:nvSpPr>
        <p:spPr/>
        <p:txBody>
          <a:bodyPr/>
          <a:lstStyle/>
          <a:p>
            <a:fld id="{5B7844B6-C2C0-4D35-ADB4-EB2E80F9FE0A}" type="slidenum">
              <a:rPr lang="de-DE" smtClean="0"/>
              <a:t>30</a:t>
            </a:fld>
            <a:endParaRPr lang="de-DE" dirty="0"/>
          </a:p>
        </p:txBody>
      </p:sp>
    </p:spTree>
    <p:extLst>
      <p:ext uri="{BB962C8B-B14F-4D97-AF65-F5344CB8AC3E}">
        <p14:creationId xmlns:p14="http://schemas.microsoft.com/office/powerpoint/2010/main" val="21478139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32</a:t>
            </a:fld>
            <a:endParaRPr lang="en-US" dirty="0"/>
          </a:p>
        </p:txBody>
      </p:sp>
      <p:sp>
        <p:nvSpPr>
          <p:cNvPr id="6" name="Slide Image Placeholder 5"/>
          <p:cNvSpPr>
            <a:spLocks noGrp="1" noRot="1" noChangeAspect="1"/>
          </p:cNvSpPr>
          <p:nvPr>
            <p:ph type="sldImg"/>
          </p:nvPr>
        </p:nvSpPr>
        <p:spPr>
          <a:xfrm>
            <a:off x="547688" y="612775"/>
            <a:ext cx="5762625" cy="3241675"/>
          </a:xfrm>
        </p:spPr>
      </p:sp>
      <p:sp>
        <p:nvSpPr>
          <p:cNvPr id="7" name="Notes Placeholder 6"/>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25442643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kern="1200" dirty="0">
                <a:solidFill>
                  <a:schemeClr val="tx1"/>
                </a:solidFill>
                <a:effectLst/>
                <a:latin typeface="+mn-lt"/>
                <a:ea typeface="+mn-ea"/>
                <a:cs typeface="+mn-cs"/>
              </a:rPr>
              <a:t>In the study “</a:t>
            </a:r>
            <a:r>
              <a:rPr lang="en-US" sz="1400" i="1" kern="1200" dirty="0">
                <a:solidFill>
                  <a:schemeClr val="tx1"/>
                </a:solidFill>
                <a:effectLst/>
                <a:latin typeface="+mn-lt"/>
                <a:ea typeface="+mn-ea"/>
                <a:cs typeface="+mn-cs"/>
              </a:rPr>
              <a:t>Deep Shift: Technology Tipping Points and Societal Impact</a:t>
            </a:r>
            <a:r>
              <a:rPr lang="en-US" sz="1400" kern="1200" dirty="0">
                <a:solidFill>
                  <a:schemeClr val="tx1"/>
                </a:solidFill>
                <a:effectLst/>
                <a:latin typeface="+mn-lt"/>
                <a:ea typeface="+mn-ea"/>
                <a:cs typeface="+mn-cs"/>
              </a:rPr>
              <a:t>” from September 2015 by the World Economic Forum blockchain is listed as one of the driving forces of the megatrend “</a:t>
            </a:r>
            <a:r>
              <a:rPr lang="en-US" sz="1400" i="1" kern="1200" dirty="0">
                <a:solidFill>
                  <a:schemeClr val="tx1"/>
                </a:solidFill>
                <a:effectLst/>
                <a:latin typeface="+mn-lt"/>
                <a:ea typeface="+mn-ea"/>
                <a:cs typeface="+mn-cs"/>
              </a:rPr>
              <a:t>The sharing economy and distributed trust</a:t>
            </a:r>
            <a:r>
              <a:rPr lang="en-US" sz="1400" kern="1200" dirty="0">
                <a:solidFill>
                  <a:schemeClr val="tx1"/>
                </a:solidFill>
                <a:effectLst/>
                <a:latin typeface="+mn-lt"/>
                <a:ea typeface="+mn-ea"/>
                <a:cs typeface="+mn-cs"/>
              </a:rPr>
              <a:t>”.</a:t>
            </a:r>
          </a:p>
          <a:p>
            <a:r>
              <a:rPr lang="en-US" sz="1400" kern="1200" dirty="0">
                <a:solidFill>
                  <a:schemeClr val="tx1"/>
                </a:solidFill>
                <a:effectLst/>
                <a:latin typeface="+mn-lt"/>
                <a:ea typeface="+mn-ea"/>
                <a:cs typeface="+mn-cs"/>
              </a:rPr>
              <a:t>In a forecast on the blockchain business value 2017 – 2030 Gartner estimates the value-add of blockchain to grow to more than $176 billion by 2025, and then it will exceed $3.1 trillion by 2030. The worldwide blockchain market could reach $5.43 billion (€5 billion) by 2023, up from $228 million (€210 million) in 2016, per a study by Allied Market Research. Most of that is private blockchain, and AMR doesn’t expect that to change anytime soon.</a:t>
            </a:r>
          </a:p>
          <a:p>
            <a:endParaRPr lang="en-US" sz="1400" kern="1200" dirty="0">
              <a:solidFill>
                <a:schemeClr val="tx1"/>
              </a:solidFill>
              <a:effectLst/>
              <a:latin typeface="+mn-lt"/>
              <a:ea typeface="+mn-ea"/>
              <a:cs typeface="+mn-cs"/>
            </a:endParaRPr>
          </a:p>
          <a:p>
            <a:r>
              <a:rPr lang="en-US" sz="1400" u="sng" kern="1200" dirty="0">
                <a:solidFill>
                  <a:schemeClr val="tx1"/>
                </a:solidFill>
                <a:effectLst/>
                <a:latin typeface="+mn-lt"/>
                <a:ea typeface="+mn-ea"/>
                <a:cs typeface="+mn-cs"/>
                <a:hlinkClick r:id="rId3"/>
              </a:rPr>
              <a:t>http://www.weforum.org/reports/deep-shift-technology-tipping-points-and-societal-impact</a:t>
            </a:r>
            <a:endParaRPr lang="en-US" sz="1400" kern="1200" dirty="0">
              <a:solidFill>
                <a:schemeClr val="tx1"/>
              </a:solidFill>
              <a:effectLst/>
              <a:latin typeface="+mn-lt"/>
              <a:ea typeface="+mn-ea"/>
              <a:cs typeface="+mn-cs"/>
            </a:endParaRPr>
          </a:p>
          <a:p>
            <a:r>
              <a:rPr lang="en-US" sz="1400" kern="1200" dirty="0">
                <a:solidFill>
                  <a:schemeClr val="tx1"/>
                </a:solidFill>
                <a:effectLst/>
                <a:latin typeface="+mn-lt"/>
                <a:ea typeface="+mn-ea"/>
                <a:cs typeface="+mn-cs"/>
              </a:rPr>
              <a:t>Gartner Report „Forecast: Blockchain Business Value, Worldwide, 2017 – 2030” (ID: G00325744)</a:t>
            </a:r>
          </a:p>
          <a:p>
            <a:r>
              <a:rPr lang="en-US" sz="1400" u="sng" kern="1200" dirty="0">
                <a:solidFill>
                  <a:schemeClr val="tx1"/>
                </a:solidFill>
                <a:effectLst/>
                <a:latin typeface="+mn-lt"/>
                <a:ea typeface="+mn-ea"/>
                <a:cs typeface="+mn-cs"/>
                <a:hlinkClick r:id="rId4"/>
              </a:rPr>
              <a:t>https://www.alliedmarketresearch.com/blockchain-distributed-ledger-market</a:t>
            </a:r>
            <a:r>
              <a:rPr lang="en-US" sz="14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3</a:t>
            </a:fld>
            <a:endParaRPr lang="de-DE" dirty="0"/>
          </a:p>
        </p:txBody>
      </p:sp>
    </p:spTree>
    <p:extLst>
      <p:ext uri="{BB962C8B-B14F-4D97-AF65-F5344CB8AC3E}">
        <p14:creationId xmlns:p14="http://schemas.microsoft.com/office/powerpoint/2010/main" val="394733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4</a:t>
            </a:fld>
            <a:endParaRPr lang="de-DE" dirty="0"/>
          </a:p>
        </p:txBody>
      </p:sp>
    </p:spTree>
    <p:extLst>
      <p:ext uri="{BB962C8B-B14F-4D97-AF65-F5344CB8AC3E}">
        <p14:creationId xmlns:p14="http://schemas.microsoft.com/office/powerpoint/2010/main" val="3678765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Often Blockchain is used or understood synonymous with Bitcoin.</a:t>
            </a:r>
            <a:r>
              <a:rPr lang="en-US" baseline="0" dirty="0"/>
              <a:t> It is not.</a:t>
            </a:r>
          </a:p>
          <a:p>
            <a:r>
              <a:rPr lang="en-US" baseline="0" dirty="0"/>
              <a:t>Blockchain is an application on top of a much broader fundament. A horizontal architecture and concept called blockchain.</a:t>
            </a:r>
          </a:p>
          <a:p>
            <a:r>
              <a:rPr lang="en-US" baseline="0" dirty="0"/>
              <a:t>While Bitcoin does perform exceptionally well for the case it was build it falls short on other areas. </a:t>
            </a:r>
          </a:p>
          <a:p>
            <a:endParaRPr lang="en-US" baseline="0" dirty="0"/>
          </a:p>
          <a:p>
            <a:r>
              <a:rPr lang="en-US" baseline="0" dirty="0"/>
              <a:t>There are more than 70 different blockchain technologies and frameworks in the market currently (Gartner count as of 03/2017). So the technology is developed further and deficits are addressed.</a:t>
            </a:r>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5</a:t>
            </a:fld>
            <a:endParaRPr lang="en-US" dirty="0"/>
          </a:p>
        </p:txBody>
      </p:sp>
    </p:spTree>
    <p:extLst>
      <p:ext uri="{BB962C8B-B14F-4D97-AF65-F5344CB8AC3E}">
        <p14:creationId xmlns:p14="http://schemas.microsoft.com/office/powerpoint/2010/main" val="10044924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2200"/>
              </a:lnSpc>
              <a:spcAft>
                <a:spcPts val="1200"/>
              </a:spcAft>
              <a:buClr>
                <a:schemeClr val="accent1"/>
              </a:buClr>
            </a:pPr>
            <a:r>
              <a:rPr lang="en-US" sz="1400" b="1" dirty="0">
                <a:solidFill>
                  <a:schemeClr val="accent1"/>
                </a:solidFill>
              </a:rPr>
              <a:t>Business Benefits:</a:t>
            </a:r>
            <a:endParaRPr lang="en-US" sz="1400" b="1" dirty="0">
              <a:solidFill>
                <a:schemeClr val="accent1"/>
              </a:solidFill>
              <a:latin typeface="+mn-lt"/>
              <a:cs typeface="Arial"/>
            </a:endParaRPr>
          </a:p>
          <a:p>
            <a:pPr marL="285750" indent="-285750">
              <a:lnSpc>
                <a:spcPts val="2200"/>
              </a:lnSpc>
              <a:spcAft>
                <a:spcPts val="1200"/>
              </a:spcAft>
              <a:buClr>
                <a:schemeClr val="accent1"/>
              </a:buClr>
              <a:buFont typeface="Arial" charset="0"/>
              <a:buChar char="•"/>
            </a:pPr>
            <a:r>
              <a:rPr lang="en-US" sz="1400" b="1" dirty="0">
                <a:solidFill>
                  <a:schemeClr val="accent1"/>
                </a:solidFill>
              </a:rPr>
              <a:t>Trust</a:t>
            </a:r>
            <a:r>
              <a:rPr lang="en-US" sz="1400" dirty="0">
                <a:solidFill>
                  <a:schemeClr val="accent1"/>
                </a:solidFill>
              </a:rPr>
              <a:t> </a:t>
            </a:r>
            <a:r>
              <a:rPr lang="en-US" sz="1400" dirty="0"/>
              <a:t>between participants without central authority (secured by cryptography and consensus algorithm)</a:t>
            </a:r>
          </a:p>
          <a:p>
            <a:pPr marL="285750" indent="-285750">
              <a:lnSpc>
                <a:spcPts val="2200"/>
              </a:lnSpc>
              <a:spcAft>
                <a:spcPts val="1200"/>
              </a:spcAft>
              <a:buClr>
                <a:schemeClr val="accent1"/>
              </a:buClr>
              <a:buFont typeface="Arial" charset="0"/>
              <a:buChar char="•"/>
            </a:pPr>
            <a:r>
              <a:rPr lang="en-US" sz="1400" dirty="0"/>
              <a:t>Operational </a:t>
            </a:r>
            <a:r>
              <a:rPr lang="en-US" sz="1400" b="1" dirty="0">
                <a:solidFill>
                  <a:schemeClr val="accent1"/>
                </a:solidFill>
              </a:rPr>
              <a:t>simplification</a:t>
            </a:r>
            <a:r>
              <a:rPr lang="en-US" sz="1400" dirty="0">
                <a:solidFill>
                  <a:schemeClr val="accent1"/>
                </a:solidFill>
              </a:rPr>
              <a:t> </a:t>
            </a:r>
            <a:r>
              <a:rPr lang="en-US" sz="1400" dirty="0"/>
              <a:t>of collaborative scenarios (decentralized control, direct peer-to-peer interaction)</a:t>
            </a:r>
          </a:p>
          <a:p>
            <a:pPr marL="285750" indent="-285750">
              <a:lnSpc>
                <a:spcPts val="2200"/>
              </a:lnSpc>
              <a:spcAft>
                <a:spcPts val="1200"/>
              </a:spcAft>
              <a:buClr>
                <a:schemeClr val="accent1"/>
              </a:buClr>
              <a:buFont typeface="Arial" charset="0"/>
              <a:buChar char="•"/>
            </a:pPr>
            <a:r>
              <a:rPr lang="en-US" sz="1400" dirty="0"/>
              <a:t>Increased </a:t>
            </a:r>
            <a:r>
              <a:rPr lang="en-US" sz="1400" b="1" dirty="0">
                <a:solidFill>
                  <a:schemeClr val="accent1"/>
                </a:solidFill>
              </a:rPr>
              <a:t>transparency</a:t>
            </a:r>
            <a:r>
              <a:rPr lang="en-US" sz="1400" dirty="0"/>
              <a:t>, auditability and regulatory compliance (immutability of records)</a:t>
            </a:r>
          </a:p>
          <a:p>
            <a:pPr marL="285750" indent="-285750">
              <a:lnSpc>
                <a:spcPts val="2200"/>
              </a:lnSpc>
              <a:spcAft>
                <a:spcPts val="1200"/>
              </a:spcAft>
              <a:buClr>
                <a:schemeClr val="accent1"/>
              </a:buClr>
              <a:buFont typeface="Arial" charset="0"/>
              <a:buChar char="•"/>
            </a:pPr>
            <a:r>
              <a:rPr lang="en-US" sz="1400" dirty="0"/>
              <a:t>Real-time </a:t>
            </a:r>
            <a:r>
              <a:rPr lang="en-US" sz="1400" b="1" dirty="0">
                <a:solidFill>
                  <a:schemeClr val="accent1"/>
                </a:solidFill>
              </a:rPr>
              <a:t>value transfers </a:t>
            </a:r>
            <a:r>
              <a:rPr lang="en-US" sz="1400" dirty="0"/>
              <a:t>(digital assets)</a:t>
            </a:r>
          </a:p>
          <a:p>
            <a:pPr marL="285750" indent="-285750">
              <a:lnSpc>
                <a:spcPts val="2200"/>
              </a:lnSpc>
              <a:spcAft>
                <a:spcPts val="1200"/>
              </a:spcAft>
              <a:buClr>
                <a:schemeClr val="accent1"/>
              </a:buClr>
              <a:buFont typeface="Arial" charset="0"/>
              <a:buChar char="•"/>
            </a:pPr>
            <a:r>
              <a:rPr lang="en-US" sz="1400" dirty="0"/>
              <a:t>System-enforced inter-company </a:t>
            </a:r>
            <a:r>
              <a:rPr lang="en-US" sz="1400" b="1" dirty="0">
                <a:solidFill>
                  <a:schemeClr val="accent1"/>
                </a:solidFill>
              </a:rPr>
              <a:t>business rules</a:t>
            </a:r>
            <a:r>
              <a:rPr lang="en-US" sz="1400" dirty="0">
                <a:solidFill>
                  <a:schemeClr val="accent1"/>
                </a:solidFill>
              </a:rPr>
              <a:t> </a:t>
            </a:r>
            <a:r>
              <a:rPr lang="en-US" sz="1400" dirty="0"/>
              <a:t>(smart contracts)</a:t>
            </a:r>
          </a:p>
          <a:p>
            <a:pPr marL="285750" indent="-285750">
              <a:lnSpc>
                <a:spcPts val="2200"/>
              </a:lnSpc>
              <a:spcAft>
                <a:spcPts val="1200"/>
              </a:spcAft>
              <a:buClr>
                <a:schemeClr val="accent1"/>
              </a:buClr>
              <a:buFont typeface="Arial" charset="0"/>
              <a:buChar char="•"/>
            </a:pPr>
            <a:r>
              <a:rPr lang="en-US" sz="1400" b="1" dirty="0">
                <a:solidFill>
                  <a:schemeClr val="accent1"/>
                </a:solidFill>
              </a:rPr>
              <a:t>Risk reduction</a:t>
            </a:r>
            <a:r>
              <a:rPr lang="en-US" sz="1400" dirty="0">
                <a:solidFill>
                  <a:schemeClr val="accent1"/>
                </a:solidFill>
              </a:rPr>
              <a:t> </a:t>
            </a:r>
            <a:r>
              <a:rPr lang="en-US" sz="1400" dirty="0"/>
              <a:t>without intermediaries</a:t>
            </a:r>
          </a:p>
        </p:txBody>
      </p:sp>
      <p:sp>
        <p:nvSpPr>
          <p:cNvPr id="4" name="Foliennummernplatzhalter 3"/>
          <p:cNvSpPr>
            <a:spLocks noGrp="1"/>
          </p:cNvSpPr>
          <p:nvPr>
            <p:ph type="sldNum" sz="quarter" idx="10"/>
          </p:nvPr>
        </p:nvSpPr>
        <p:spPr/>
        <p:txBody>
          <a:bodyPr/>
          <a:lstStyle/>
          <a:p>
            <a:fld id="{7D8C2C35-2B8A-446E-BEC0-FD36716C29AC}" type="slidenum">
              <a:rPr lang="de-DE" smtClean="0"/>
              <a:pPr/>
              <a:t>6</a:t>
            </a:fld>
            <a:endParaRPr lang="de-DE"/>
          </a:p>
        </p:txBody>
      </p:sp>
    </p:spTree>
    <p:extLst>
      <p:ext uri="{BB962C8B-B14F-4D97-AF65-F5344CB8AC3E}">
        <p14:creationId xmlns:p14="http://schemas.microsoft.com/office/powerpoint/2010/main" val="7439030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kern="1200" dirty="0">
                <a:solidFill>
                  <a:schemeClr val="tx1"/>
                </a:solidFill>
                <a:effectLst/>
                <a:latin typeface="+mn-lt"/>
                <a:ea typeface="+mn-ea"/>
                <a:cs typeface="+mn-cs"/>
              </a:rPr>
              <a:t>Customers need a way to transition today’s reality to the future. They face changes in the market but are bound to their current realities – expressed in existing IT landscapes, the need to operate them and the weight and scale of those investments. </a:t>
            </a:r>
          </a:p>
          <a:p>
            <a:r>
              <a:rPr lang="en-US" sz="1400" kern="1200" dirty="0">
                <a:solidFill>
                  <a:schemeClr val="tx1"/>
                </a:solidFill>
                <a:effectLst/>
                <a:latin typeface="+mn-lt"/>
                <a:ea typeface="+mn-ea"/>
                <a:cs typeface="+mn-cs"/>
              </a:rPr>
              <a:t>While companies need to optimize their existing processes the need at the same time look at ways to reinvent their business models. At the same time, new concepts and technologies arise – blockchain only being one of them. </a:t>
            </a:r>
          </a:p>
          <a:p>
            <a:endParaRPr lang="en-US" dirty="0"/>
          </a:p>
          <a:p>
            <a:pPr marL="0" marR="0" lvl="0" indent="0" algn="l" defTabSz="1088776"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effectLst/>
                <a:latin typeface="+mn-lt"/>
                <a:ea typeface="+mn-ea"/>
                <a:cs typeface="+mn-cs"/>
              </a:rPr>
              <a:t>Being confronted with multiple conceptual and technical inventions customers are looking to SAP for help, support, understanding and direction with those topics. Specifically, and even more for topics that are beleaguered by hype and misconception resulting in confusion – such as blockchain currently.</a:t>
            </a:r>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7</a:t>
            </a:fld>
            <a:endParaRPr lang="de-DE" dirty="0"/>
          </a:p>
        </p:txBody>
      </p:sp>
    </p:spTree>
    <p:extLst>
      <p:ext uri="{BB962C8B-B14F-4D97-AF65-F5344CB8AC3E}">
        <p14:creationId xmlns:p14="http://schemas.microsoft.com/office/powerpoint/2010/main" val="19497223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kern="1200" dirty="0">
                <a:solidFill>
                  <a:schemeClr val="tx1"/>
                </a:solidFill>
                <a:effectLst/>
                <a:latin typeface="+mn-lt"/>
                <a:ea typeface="+mn-ea"/>
                <a:cs typeface="+mn-cs"/>
              </a:rPr>
              <a:t>We embed blockchain technology into SAP Leonardo offerings and combine them with other next-generation technologies, such as our Internet of Things or machine learning capabilities</a:t>
            </a:r>
          </a:p>
          <a:p>
            <a:r>
              <a:rPr lang="en-US" sz="1400" kern="1200" dirty="0">
                <a:solidFill>
                  <a:schemeClr val="tx1"/>
                </a:solidFill>
                <a:effectLst/>
                <a:latin typeface="+mn-lt"/>
                <a:ea typeface="+mn-ea"/>
                <a:cs typeface="+mn-cs"/>
              </a:rPr>
              <a:t>Our ambition is twofold: we want to benefit our customers with efficient operations, while at the same time transferring knowledge by turning concrete customer scenarios into actions.</a:t>
            </a:r>
          </a:p>
          <a:p>
            <a:endParaRPr lang="en-US" dirty="0"/>
          </a:p>
          <a:p>
            <a:r>
              <a:rPr lang="en-US" dirty="0"/>
              <a:t>Blockchain</a:t>
            </a:r>
            <a:r>
              <a:rPr lang="en-US" baseline="0" dirty="0"/>
              <a:t> is one of the new technologies that help realize digital transformation and innovation. As part of the SAP Leonardo offering it provides capabilities that help to realize business transactions in a peer-to-peer network and distributed fashion.</a:t>
            </a:r>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8</a:t>
            </a:fld>
            <a:endParaRPr lang="de-DE" dirty="0"/>
          </a:p>
        </p:txBody>
      </p:sp>
    </p:spTree>
    <p:extLst>
      <p:ext uri="{BB962C8B-B14F-4D97-AF65-F5344CB8AC3E}">
        <p14:creationId xmlns:p14="http://schemas.microsoft.com/office/powerpoint/2010/main" val="35552370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If a case/idea/scenario does not</a:t>
            </a:r>
            <a:r>
              <a:rPr lang="en-US" baseline="0" dirty="0"/>
              <a:t> include multiple participants from different organizations (multi-party collaboration) there is a high chance that it is not blockchain relevant.</a:t>
            </a:r>
          </a:p>
          <a:p>
            <a:r>
              <a:rPr lang="en-US" baseline="0" dirty="0"/>
              <a:t>Once you identified multi-party collaboration you need to look at the other drivers to find the “value add” of using blockchain as a technology in realizing the process.</a:t>
            </a:r>
          </a:p>
          <a:p>
            <a:endParaRPr lang="en-US" baseline="0" dirty="0"/>
          </a:p>
          <a:p>
            <a:pPr marL="171450" marR="0" lvl="5"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dirty="0"/>
              <a:t>Reduction of 3rd party requirements and increased processing speed (verification, trust, auditing)</a:t>
            </a:r>
          </a:p>
          <a:p>
            <a:pPr marL="171450" marR="0" lvl="5"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dirty="0"/>
              <a:t>Multiple parties need to access the same set of information (but are not part of the same organization/entity)</a:t>
            </a:r>
          </a:p>
          <a:p>
            <a:pPr marL="171450" marR="0" lvl="5"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dirty="0"/>
              <a:t>Transaction consistency for interaction between untrusted participants</a:t>
            </a:r>
          </a:p>
          <a:p>
            <a:pPr marL="171450" marR="0" lvl="5"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sequence or specific time of events is important (proof that something did happen at a specific point in time)</a:t>
            </a:r>
          </a:p>
          <a:p>
            <a:pPr marL="171450" marR="0" lvl="5"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Records may not be changed, re-ordered or removed (documentation liability) / tamperproof history regarding date, time and sequence / secure data and processes more efficiently)</a:t>
            </a:r>
          </a:p>
          <a:p>
            <a:pPr marL="171450" marR="0" lvl="5"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dirty="0"/>
              <a:t>The main focus is on digital assets as the interface to analog objects is more tricky and not part of the build-in capabilities (digital currencies, financial instruments, rights, IP, ownership just to name a few)</a:t>
            </a:r>
          </a:p>
          <a:p>
            <a:pPr marL="171450" marR="0" lvl="5"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dirty="0"/>
              <a:t>Information transparency – no censorship, availability of public information (tracking and tracing of information)</a:t>
            </a:r>
          </a:p>
          <a:p>
            <a:endParaRPr lang="en-US" dirty="0"/>
          </a:p>
          <a:p>
            <a:pPr marL="0" marR="0" lvl="5" indent="0" algn="l" defTabSz="914400" rtl="0" eaLnBrk="1" fontAlgn="auto" latinLnBrk="0" hangingPunct="1">
              <a:lnSpc>
                <a:spcPct val="100000"/>
              </a:lnSpc>
              <a:spcBef>
                <a:spcPts val="0"/>
              </a:spcBef>
              <a:spcAft>
                <a:spcPts val="0"/>
              </a:spcAft>
              <a:buClrTx/>
              <a:buSzTx/>
              <a:buFontTx/>
              <a:buNone/>
              <a:tabLst/>
              <a:defRPr/>
            </a:pPr>
            <a:endParaRPr lang="en-US" sz="1100" b="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9</a:t>
            </a:fld>
            <a:endParaRPr lang="en-US" dirty="0"/>
          </a:p>
        </p:txBody>
      </p:sp>
    </p:spTree>
    <p:extLst>
      <p:ext uri="{BB962C8B-B14F-4D97-AF65-F5344CB8AC3E}">
        <p14:creationId xmlns:p14="http://schemas.microsoft.com/office/powerpoint/2010/main" val="34866127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global.sap.com/corporate-en/legal/copyright/index.e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hyperlink" Target="http://www.sap.com/corporate-de/legal/copyright/index.epx" TargetMode="External"/><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with image">
    <p:spTree>
      <p:nvGrpSpPr>
        <p:cNvPr id="1" name=""/>
        <p:cNvGrpSpPr/>
        <p:nvPr/>
      </p:nvGrpSpPr>
      <p:grpSpPr>
        <a:xfrm>
          <a:off x="0" y="0"/>
          <a:ext cx="0" cy="0"/>
          <a:chOff x="0" y="0"/>
          <a:chExt cx="0" cy="0"/>
        </a:xfrm>
      </p:grpSpPr>
      <p:sp>
        <p:nvSpPr>
          <p:cNvPr id="5" name="Cover Image Placeholder"/>
          <p:cNvSpPr>
            <a:spLocks noGrp="1"/>
          </p:cNvSpPr>
          <p:nvPr>
            <p:ph type="pic" sz="quarter" idx="12" hasCustomPrompt="1"/>
          </p:nvPr>
        </p:nvSpPr>
        <p:spPr>
          <a:xfrm>
            <a:off x="1" y="0"/>
            <a:ext cx="12195175" cy="3430006"/>
          </a:xfrm>
          <a:solidFill>
            <a:schemeClr val="tx2">
              <a:alpha val="70000"/>
            </a:schemeClr>
          </a:solidFill>
        </p:spPr>
        <p:txBody>
          <a:bodyPr tIns="504000"/>
          <a:lstStyle>
            <a:lvl1pPr algn="ctr">
              <a:defRPr sz="1600">
                <a:solidFill>
                  <a:schemeClr val="tx1"/>
                </a:solidFill>
              </a:defRPr>
            </a:lvl1pPr>
          </a:lstStyle>
          <a:p>
            <a:r>
              <a:rPr lang="en-US" dirty="0"/>
              <a:t>Click to insert title image</a:t>
            </a:r>
          </a:p>
        </p:txBody>
      </p:sp>
      <p:grpSp>
        <p:nvGrpSpPr>
          <p:cNvPr id="2" name="Group 1"/>
          <p:cNvGrpSpPr/>
          <p:nvPr userDrawn="1"/>
        </p:nvGrpSpPr>
        <p:grpSpPr>
          <a:xfrm>
            <a:off x="9171173" y="0"/>
            <a:ext cx="3024002" cy="3430006"/>
            <a:chOff x="9171173" y="0"/>
            <a:chExt cx="3024002" cy="3430006"/>
          </a:xfrm>
        </p:grpSpPr>
        <p:sp>
          <p:nvSpPr>
            <p:cNvPr id="17" name="Rectangle 16"/>
            <p:cNvSpPr/>
            <p:nvPr userDrawn="1"/>
          </p:nvSpPr>
          <p:spPr bwMode="gray">
            <a:xfrm>
              <a:off x="11187175" y="0"/>
              <a:ext cx="1008000" cy="3430006"/>
            </a:xfrm>
            <a:prstGeom prst="rect">
              <a:avLst/>
            </a:prstGeom>
            <a:solidFill>
              <a:schemeClr val="accent1"/>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8" name="Rectangle 17"/>
            <p:cNvSpPr/>
            <p:nvPr userDrawn="1"/>
          </p:nvSpPr>
          <p:spPr bwMode="gray">
            <a:xfrm>
              <a:off x="10179174" y="0"/>
              <a:ext cx="1008000" cy="3430006"/>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2" name="Rectangle 21"/>
            <p:cNvSpPr/>
            <p:nvPr userDrawn="1"/>
          </p:nvSpPr>
          <p:spPr bwMode="gray">
            <a:xfrm>
              <a:off x="9171173" y="0"/>
              <a:ext cx="1008000" cy="3430006"/>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sp>
        <p:nvSpPr>
          <p:cNvPr id="13" name="Classification"/>
          <p:cNvSpPr txBox="1"/>
          <p:nvPr userDrawn="1"/>
        </p:nvSpPr>
        <p:spPr>
          <a:xfrm>
            <a:off x="288000" y="5769666"/>
            <a:ext cx="420485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EXTERNAL</a:t>
            </a:r>
          </a:p>
        </p:txBody>
      </p:sp>
      <p:sp>
        <p:nvSpPr>
          <p:cNvPr id="19" name="Speaker"/>
          <p:cNvSpPr>
            <a:spLocks noGrp="1"/>
          </p:cNvSpPr>
          <p:nvPr userDrawn="1">
            <p:ph type="subTitle" idx="1" hasCustomPrompt="1"/>
          </p:nvPr>
        </p:nvSpPr>
        <p:spPr bwMode="gray">
          <a:xfrm>
            <a:off x="288000" y="5130489"/>
            <a:ext cx="1090080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2017</a:t>
            </a:r>
          </a:p>
        </p:txBody>
      </p:sp>
      <p:sp>
        <p:nvSpPr>
          <p:cNvPr id="20" name="Presentation Title"/>
          <p:cNvSpPr>
            <a:spLocks noGrp="1"/>
          </p:cNvSpPr>
          <p:nvPr userDrawn="1">
            <p:ph type="body" sz="quarter" idx="14" hasCustomPrompt="1"/>
          </p:nvPr>
        </p:nvSpPr>
        <p:spPr>
          <a:xfrm>
            <a:off x="288000" y="4024430"/>
            <a:ext cx="10899174" cy="997196"/>
          </a:xfrm>
        </p:spPr>
        <p:txBody>
          <a:bodyPr wrap="square">
            <a:spAutoFit/>
          </a:bodyPr>
          <a:lstStyle>
            <a:lvl1pPr>
              <a:lnSpc>
                <a:spcPct val="90000"/>
              </a:lnSpc>
              <a:spcBef>
                <a:spcPts val="0"/>
              </a:spcBef>
              <a:defRPr sz="3600" b="1" baseline="0"/>
            </a:lvl1pPr>
          </a:lstStyle>
          <a:p>
            <a:pPr lvl="0"/>
            <a:r>
              <a:rPr lang="en-US" dirty="0"/>
              <a:t>Presentation Title </a:t>
            </a:r>
            <a:br>
              <a:rPr lang="en-US" dirty="0"/>
            </a:br>
            <a:r>
              <a:rPr lang="en-US" dirty="0"/>
              <a:t>Goes Here and Here.</a:t>
            </a:r>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8000" y="6217668"/>
            <a:ext cx="1578462" cy="360000"/>
          </a:xfrm>
          <a:prstGeom prst="rect">
            <a:avLst/>
          </a:prstGeom>
        </p:spPr>
      </p:pic>
    </p:spTree>
    <p:extLst>
      <p:ext uri="{BB962C8B-B14F-4D97-AF65-F5344CB8AC3E}">
        <p14:creationId xmlns:p14="http://schemas.microsoft.com/office/powerpoint/2010/main" val="2452717617"/>
      </p:ext>
    </p:extLst>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620000"/>
            <a:ext cx="3564000" cy="4230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 column 2"/>
          <p:cNvSpPr>
            <a:spLocks noGrp="1"/>
          </p:cNvSpPr>
          <p:nvPr>
            <p:ph type="body" sz="quarter" idx="12" hasCustomPrompt="1"/>
          </p:nvPr>
        </p:nvSpPr>
        <p:spPr>
          <a:xfrm>
            <a:off x="4315238" y="1620000"/>
            <a:ext cx="3564000" cy="4230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3564000" cy="4230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866416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
        <p:nvSpPr>
          <p:cNvPr id="3" name="Text placeholder - column 2"/>
          <p:cNvSpPr>
            <a:spLocks noGrp="1"/>
          </p:cNvSpPr>
          <p:nvPr>
            <p:ph type="body" sz="quarter" idx="10" hasCustomPrompt="1"/>
          </p:nvPr>
        </p:nvSpPr>
        <p:spPr>
          <a:xfrm>
            <a:off x="504000" y="4770000"/>
            <a:ext cx="5328000" cy="1080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4"/>
          <p:cNvSpPr>
            <a:spLocks noGrp="1"/>
          </p:cNvSpPr>
          <p:nvPr>
            <p:ph type="pic" sz="quarter" idx="12" hasCustomPrompt="1"/>
          </p:nvPr>
        </p:nvSpPr>
        <p:spPr bwMode="gray">
          <a:xfrm>
            <a:off x="504000" y="1620000"/>
            <a:ext cx="5328000" cy="2631000"/>
          </a:xfrm>
          <a:solidFill>
            <a:schemeClr val="tx2">
              <a:alpha val="70000"/>
            </a:schemeClr>
          </a:solid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
        <p:nvSpPr>
          <p:cNvPr id="17" name="Text placeholder - column 2"/>
          <p:cNvSpPr>
            <a:spLocks noGrp="1"/>
          </p:cNvSpPr>
          <p:nvPr>
            <p:ph type="body" sz="quarter" idx="13" hasCustomPrompt="1"/>
          </p:nvPr>
        </p:nvSpPr>
        <p:spPr>
          <a:xfrm>
            <a:off x="6362477" y="4770000"/>
            <a:ext cx="5328000" cy="1080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4"/>
          <p:cNvSpPr>
            <a:spLocks noGrp="1"/>
          </p:cNvSpPr>
          <p:nvPr>
            <p:ph type="pic" sz="quarter" idx="14" hasCustomPrompt="1"/>
          </p:nvPr>
        </p:nvSpPr>
        <p:spPr bwMode="gray">
          <a:xfrm>
            <a:off x="6362477" y="1620000"/>
            <a:ext cx="5328000" cy="2631000"/>
          </a:xfrm>
          <a:solidFill>
            <a:schemeClr val="tx2">
              <a:alpha val="70000"/>
            </a:schemeClr>
          </a:solid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Tree>
    <p:extLst>
      <p:ext uri="{BB962C8B-B14F-4D97-AF65-F5344CB8AC3E}">
        <p14:creationId xmlns:p14="http://schemas.microsoft.com/office/powerpoint/2010/main" val="25049412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
        <p:nvSpPr>
          <p:cNvPr id="3" name="Text placeholder - column 2"/>
          <p:cNvSpPr>
            <a:spLocks noGrp="1"/>
          </p:cNvSpPr>
          <p:nvPr>
            <p:ph type="body" sz="quarter" idx="10" hasCustomPrompt="1"/>
          </p:nvPr>
        </p:nvSpPr>
        <p:spPr>
          <a:xfrm>
            <a:off x="504000" y="4354921"/>
            <a:ext cx="3391200" cy="1495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4"/>
          <p:cNvSpPr>
            <a:spLocks noGrp="1"/>
          </p:cNvSpPr>
          <p:nvPr>
            <p:ph type="pic" sz="quarter" idx="12" hasCustomPrompt="1"/>
          </p:nvPr>
        </p:nvSpPr>
        <p:spPr bwMode="gray">
          <a:xfrm>
            <a:off x="504000" y="1620000"/>
            <a:ext cx="3391200" cy="2232000"/>
          </a:xfrm>
          <a:solidFill>
            <a:schemeClr val="tx2">
              <a:alpha val="70000"/>
            </a:schemeClr>
          </a:solid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
        <p:nvSpPr>
          <p:cNvPr id="17" name="Text placeholder - column 2"/>
          <p:cNvSpPr>
            <a:spLocks noGrp="1"/>
          </p:cNvSpPr>
          <p:nvPr>
            <p:ph type="body" sz="quarter" idx="13" hasCustomPrompt="1"/>
          </p:nvPr>
        </p:nvSpPr>
        <p:spPr>
          <a:xfrm>
            <a:off x="8299277" y="4354921"/>
            <a:ext cx="3391200" cy="1495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4"/>
          <p:cNvSpPr>
            <a:spLocks noGrp="1"/>
          </p:cNvSpPr>
          <p:nvPr>
            <p:ph type="pic" sz="quarter" idx="14" hasCustomPrompt="1"/>
          </p:nvPr>
        </p:nvSpPr>
        <p:spPr bwMode="gray">
          <a:xfrm>
            <a:off x="8299277" y="1620000"/>
            <a:ext cx="3391200" cy="2232000"/>
          </a:xfrm>
          <a:solidFill>
            <a:schemeClr val="tx2">
              <a:alpha val="70000"/>
            </a:schemeClr>
          </a:solid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
        <p:nvSpPr>
          <p:cNvPr id="9" name="Text placeholder - column 2"/>
          <p:cNvSpPr>
            <a:spLocks noGrp="1"/>
          </p:cNvSpPr>
          <p:nvPr>
            <p:ph type="body" sz="quarter" idx="15" hasCustomPrompt="1"/>
          </p:nvPr>
        </p:nvSpPr>
        <p:spPr>
          <a:xfrm>
            <a:off x="4401639" y="4354921"/>
            <a:ext cx="3391200" cy="1495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4"/>
          <p:cNvSpPr>
            <a:spLocks noGrp="1"/>
          </p:cNvSpPr>
          <p:nvPr>
            <p:ph type="pic" sz="quarter" idx="16" hasCustomPrompt="1"/>
          </p:nvPr>
        </p:nvSpPr>
        <p:spPr bwMode="gray">
          <a:xfrm>
            <a:off x="4401639" y="1620000"/>
            <a:ext cx="3391200" cy="2232000"/>
          </a:xfrm>
          <a:solidFill>
            <a:schemeClr val="tx2">
              <a:alpha val="70000"/>
            </a:schemeClr>
          </a:solid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Tree>
    <p:extLst>
      <p:ext uri="{BB962C8B-B14F-4D97-AF65-F5344CB8AC3E}">
        <p14:creationId xmlns:p14="http://schemas.microsoft.com/office/powerpoint/2010/main" val="7276675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
        <p:nvSpPr>
          <p:cNvPr id="3" name="Text placeholder - column 2"/>
          <p:cNvSpPr>
            <a:spLocks noGrp="1"/>
          </p:cNvSpPr>
          <p:nvPr>
            <p:ph type="body" sz="quarter" idx="10" hasCustomPrompt="1"/>
          </p:nvPr>
        </p:nvSpPr>
        <p:spPr>
          <a:xfrm>
            <a:off x="504000" y="3878220"/>
            <a:ext cx="2415600" cy="1971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4"/>
          <p:cNvSpPr>
            <a:spLocks noGrp="1"/>
          </p:cNvSpPr>
          <p:nvPr>
            <p:ph type="pic" sz="quarter" idx="12" hasCustomPrompt="1"/>
          </p:nvPr>
        </p:nvSpPr>
        <p:spPr bwMode="gray">
          <a:xfrm>
            <a:off x="504000" y="1620000"/>
            <a:ext cx="2415600" cy="1728000"/>
          </a:xfrm>
          <a:solidFill>
            <a:schemeClr val="tx2">
              <a:alpha val="70000"/>
            </a:schemeClr>
          </a:solid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
        <p:nvSpPr>
          <p:cNvPr id="17" name="Text placeholder - column 2"/>
          <p:cNvSpPr>
            <a:spLocks noGrp="1"/>
          </p:cNvSpPr>
          <p:nvPr>
            <p:ph type="body" sz="quarter" idx="13" hasCustomPrompt="1"/>
          </p:nvPr>
        </p:nvSpPr>
        <p:spPr>
          <a:xfrm>
            <a:off x="9274877" y="3878221"/>
            <a:ext cx="2415600" cy="1971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4"/>
          <p:cNvSpPr>
            <a:spLocks noGrp="1"/>
          </p:cNvSpPr>
          <p:nvPr>
            <p:ph type="pic" sz="quarter" idx="14" hasCustomPrompt="1"/>
          </p:nvPr>
        </p:nvSpPr>
        <p:spPr bwMode="gray">
          <a:xfrm>
            <a:off x="9274877" y="1620000"/>
            <a:ext cx="2415600" cy="1728000"/>
          </a:xfrm>
          <a:solidFill>
            <a:schemeClr val="tx2">
              <a:alpha val="70000"/>
            </a:schemeClr>
          </a:solid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
        <p:nvSpPr>
          <p:cNvPr id="9" name="Text placeholder - column 2"/>
          <p:cNvSpPr>
            <a:spLocks noGrp="1"/>
          </p:cNvSpPr>
          <p:nvPr>
            <p:ph type="body" sz="quarter" idx="15" hasCustomPrompt="1"/>
          </p:nvPr>
        </p:nvSpPr>
        <p:spPr>
          <a:xfrm>
            <a:off x="3427626" y="3878221"/>
            <a:ext cx="2415600" cy="1971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4"/>
          <p:cNvSpPr>
            <a:spLocks noGrp="1"/>
          </p:cNvSpPr>
          <p:nvPr>
            <p:ph type="pic" sz="quarter" idx="16" hasCustomPrompt="1"/>
          </p:nvPr>
        </p:nvSpPr>
        <p:spPr bwMode="gray">
          <a:xfrm>
            <a:off x="3427626" y="1620000"/>
            <a:ext cx="2415600" cy="1728000"/>
          </a:xfrm>
          <a:solidFill>
            <a:schemeClr val="tx2">
              <a:alpha val="70000"/>
            </a:schemeClr>
          </a:solid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
        <p:nvSpPr>
          <p:cNvPr id="13" name="Text placeholder - column 2"/>
          <p:cNvSpPr>
            <a:spLocks noGrp="1"/>
          </p:cNvSpPr>
          <p:nvPr>
            <p:ph type="body" sz="quarter" idx="17" hasCustomPrompt="1"/>
          </p:nvPr>
        </p:nvSpPr>
        <p:spPr>
          <a:xfrm>
            <a:off x="6351252" y="3878221"/>
            <a:ext cx="2415600" cy="1971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4" name="Picture Placeholder 4"/>
          <p:cNvSpPr>
            <a:spLocks noGrp="1"/>
          </p:cNvSpPr>
          <p:nvPr>
            <p:ph type="pic" sz="quarter" idx="18" hasCustomPrompt="1"/>
          </p:nvPr>
        </p:nvSpPr>
        <p:spPr bwMode="gray">
          <a:xfrm>
            <a:off x="6351252" y="1620000"/>
            <a:ext cx="2415600" cy="1728000"/>
          </a:xfrm>
          <a:solidFill>
            <a:schemeClr val="tx2">
              <a:alpha val="70000"/>
            </a:schemeClr>
          </a:solid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Tree>
    <p:extLst>
      <p:ext uri="{BB962C8B-B14F-4D97-AF65-F5344CB8AC3E}">
        <p14:creationId xmlns:p14="http://schemas.microsoft.com/office/powerpoint/2010/main" val="26805944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solidFill>
                  <a:schemeClr val="tx1"/>
                </a:solidFill>
              </a:defRPr>
            </a:lvl1pPr>
            <a:lvl2pPr marL="395921" indent="0">
              <a:buNone/>
              <a:defRPr sz="1200">
                <a:solidFill>
                  <a:schemeClr val="tx1"/>
                </a:solidFill>
              </a:defRPr>
            </a:lvl2pPr>
          </a:lstStyle>
          <a:p>
            <a:pPr lvl="0"/>
            <a:r>
              <a:rPr lang="en-US" noProof="0" dirty="0"/>
              <a:t>“Quote goes here </a:t>
            </a:r>
            <a:br>
              <a:rPr lang="en-US" noProof="0" dirty="0"/>
            </a:br>
            <a:r>
              <a:rPr lang="en-US" noProof="0" dirty="0"/>
              <a:t>and here.”</a:t>
            </a:r>
          </a:p>
          <a:p>
            <a:pPr lvl="1"/>
            <a:r>
              <a:rPr lang="en-US" noProof="0" dirty="0"/>
              <a:t>Source</a:t>
            </a:r>
          </a:p>
        </p:txBody>
      </p:sp>
      <p:sp>
        <p:nvSpPr>
          <p:cNvPr id="2" name="Title 1"/>
          <p:cNvSpPr>
            <a:spLocks noGrp="1"/>
          </p:cNvSpPr>
          <p:nvPr>
            <p:ph type="title" hasCustomPrompt="1"/>
          </p:nvPr>
        </p:nvSpPr>
        <p:spPr/>
        <p:txBody>
          <a:bodyPr/>
          <a:lstStyle>
            <a:lvl1pPr>
              <a:defRPr>
                <a:solidFill>
                  <a:schemeClr val="tx1"/>
                </a:solidFill>
              </a:defRPr>
            </a:lvl1pPr>
          </a:lstStyle>
          <a:p>
            <a:r>
              <a:rPr lang="en-US" noProof="0" dirty="0"/>
              <a:t>Insert page title (sentence case)</a:t>
            </a:r>
            <a:endParaRPr lang="en-US" dirty="0"/>
          </a:p>
        </p:txBody>
      </p:sp>
    </p:spTree>
    <p:extLst>
      <p:ext uri="{BB962C8B-B14F-4D97-AF65-F5344CB8AC3E}">
        <p14:creationId xmlns:p14="http://schemas.microsoft.com/office/powerpoint/2010/main" val="932785900"/>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ext with image 1">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gray">
          <a:xfrm>
            <a:off x="8127175" y="252000"/>
            <a:ext cx="4068000" cy="6606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
        <p:nvSpPr>
          <p:cNvPr id="7" name="Text Placeholder 6"/>
          <p:cNvSpPr>
            <a:spLocks noGrp="1"/>
          </p:cNvSpPr>
          <p:nvPr>
            <p:ph type="body" sz="quarter" idx="11" hasCustomPrompt="1"/>
          </p:nvPr>
        </p:nvSpPr>
        <p:spPr bwMode="gray">
          <a:xfrm>
            <a:off x="503999" y="1620000"/>
            <a:ext cx="7092000" cy="4230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504001" y="504000"/>
            <a:ext cx="709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34250202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with image 2">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gray">
          <a:xfrm>
            <a:off x="6111175" y="252000"/>
            <a:ext cx="6084000" cy="6606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
        <p:nvSpPr>
          <p:cNvPr id="7" name="Text Placeholder 6"/>
          <p:cNvSpPr>
            <a:spLocks noGrp="1"/>
          </p:cNvSpPr>
          <p:nvPr>
            <p:ph type="body" sz="quarter" idx="11" hasCustomPrompt="1"/>
          </p:nvPr>
        </p:nvSpPr>
        <p:spPr bwMode="gray">
          <a:xfrm>
            <a:off x="503999" y="1620000"/>
            <a:ext cx="5112000" cy="4230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504001" y="504000"/>
            <a:ext cx="511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5527877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 with motion band">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gray">
          <a:xfrm>
            <a:off x="1" y="252000"/>
            <a:ext cx="12195175" cy="6606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Tree>
    <p:extLst>
      <p:ext uri="{BB962C8B-B14F-4D97-AF65-F5344CB8AC3E}">
        <p14:creationId xmlns:p14="http://schemas.microsoft.com/office/powerpoint/2010/main" val="19010498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gray">
          <a:xfrm>
            <a:off x="1" y="0"/>
            <a:ext cx="12195175" cy="6858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p>
        </p:txBody>
      </p:sp>
    </p:spTree>
    <p:extLst>
      <p:ext uri="{BB962C8B-B14F-4D97-AF65-F5344CB8AC3E}">
        <p14:creationId xmlns:p14="http://schemas.microsoft.com/office/powerpoint/2010/main" val="41397911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4"/>
          <p:cNvSpPr>
            <a:spLocks noGrp="1"/>
          </p:cNvSpPr>
          <p:nvPr>
            <p:ph type="pic" sz="quarter" idx="13" hasCustomPrompt="1"/>
          </p:nvPr>
        </p:nvSpPr>
        <p:spPr bwMode="gray">
          <a:xfrm>
            <a:off x="6362477" y="1601628"/>
            <a:ext cx="5328000" cy="4230000"/>
          </a:xfrm>
          <a:solidFill>
            <a:schemeClr val="tx2">
              <a:alpha val="70000"/>
            </a:schemeClr>
          </a:solid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screenshot</a:t>
            </a:r>
          </a:p>
        </p:txBody>
      </p:sp>
      <p:sp>
        <p:nvSpPr>
          <p:cNvPr id="4" name="Text Placeholder 3"/>
          <p:cNvSpPr>
            <a:spLocks noGrp="1"/>
          </p:cNvSpPr>
          <p:nvPr>
            <p:ph type="body" sz="quarter" idx="10" hasCustomPrompt="1"/>
          </p:nvPr>
        </p:nvSpPr>
        <p:spPr>
          <a:xfrm>
            <a:off x="504000" y="1620000"/>
            <a:ext cx="5328000" cy="4230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1287227243"/>
      </p:ext>
    </p:extLst>
  </p:cSld>
  <p:clrMapOvr>
    <a:masterClrMapping/>
  </p:clrMapOvr>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hite">
    <p:spTree>
      <p:nvGrpSpPr>
        <p:cNvPr id="1" name=""/>
        <p:cNvGrpSpPr/>
        <p:nvPr/>
      </p:nvGrpSpPr>
      <p:grpSpPr>
        <a:xfrm>
          <a:off x="0" y="0"/>
          <a:ext cx="0" cy="0"/>
          <a:chOff x="0" y="0"/>
          <a:chExt cx="0" cy="0"/>
        </a:xfrm>
      </p:grpSpPr>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EXTERNAL</a:t>
            </a:r>
          </a:p>
        </p:txBody>
      </p:sp>
      <p:sp>
        <p:nvSpPr>
          <p:cNvPr id="6" name="Speaker"/>
          <p:cNvSpPr>
            <a:spLocks noGrp="1"/>
          </p:cNvSpPr>
          <p:nvPr userDrawn="1">
            <p:ph type="subTitle" idx="1" hasCustomPrompt="1"/>
          </p:nvPr>
        </p:nvSpPr>
        <p:spPr bwMode="gray">
          <a:xfrm>
            <a:off x="288000" y="4268503"/>
            <a:ext cx="8595171"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2017</a:t>
            </a:r>
          </a:p>
        </p:txBody>
      </p:sp>
      <p:sp>
        <p:nvSpPr>
          <p:cNvPr id="10" name="Presentation Title"/>
          <p:cNvSpPr>
            <a:spLocks noGrp="1"/>
          </p:cNvSpPr>
          <p:nvPr>
            <p:ph type="body" sz="quarter" idx="14" hasCustomPrompt="1"/>
          </p:nvPr>
        </p:nvSpPr>
        <p:spPr>
          <a:xfrm>
            <a:off x="288000" y="2706317"/>
            <a:ext cx="8595171" cy="997196"/>
          </a:xfrm>
        </p:spPr>
        <p:txBody>
          <a:bodyPr wrap="square">
            <a:noAutofit/>
          </a:bodyPr>
          <a:lstStyle>
            <a:lvl1pPr>
              <a:lnSpc>
                <a:spcPct val="90000"/>
              </a:lnSpc>
              <a:spcBef>
                <a:spcPts val="0"/>
              </a:spcBef>
              <a:defRPr sz="3600" b="1" baseline="0"/>
            </a:lvl1pPr>
          </a:lstStyle>
          <a:p>
            <a:pPr lvl="0"/>
            <a:r>
              <a:rPr lang="en-US" dirty="0"/>
              <a:t>Title Goes Here </a:t>
            </a:r>
            <a:br>
              <a:rPr lang="en-US" dirty="0"/>
            </a:br>
            <a:r>
              <a:rPr lang="en-US" dirty="0"/>
              <a:t>and Here and Here.</a:t>
            </a:r>
          </a:p>
        </p:txBody>
      </p:sp>
      <p:grpSp>
        <p:nvGrpSpPr>
          <p:cNvPr id="2" name="Group 1"/>
          <p:cNvGrpSpPr/>
          <p:nvPr userDrawn="1"/>
        </p:nvGrpSpPr>
        <p:grpSpPr>
          <a:xfrm>
            <a:off x="9171173" y="0"/>
            <a:ext cx="3024002" cy="6858000"/>
            <a:chOff x="9171173" y="0"/>
            <a:chExt cx="3024002" cy="6855990"/>
          </a:xfrm>
        </p:grpSpPr>
        <p:sp>
          <p:nvSpPr>
            <p:cNvPr id="17" name="Rectangle 16"/>
            <p:cNvSpPr/>
            <p:nvPr userDrawn="1"/>
          </p:nvSpPr>
          <p:spPr bwMode="gray">
            <a:xfrm>
              <a:off x="11187175" y="0"/>
              <a:ext cx="1008000" cy="6855990"/>
            </a:xfrm>
            <a:prstGeom prst="rect">
              <a:avLst/>
            </a:prstGeom>
            <a:solidFill>
              <a:schemeClr val="accent1"/>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8" name="Rectangle 17"/>
            <p:cNvSpPr/>
            <p:nvPr userDrawn="1"/>
          </p:nvSpPr>
          <p:spPr bwMode="gray">
            <a:xfrm>
              <a:off x="10179174" y="0"/>
              <a:ext cx="1008000" cy="685599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2" name="Rectangle 21"/>
            <p:cNvSpPr/>
            <p:nvPr userDrawn="1"/>
          </p:nvSpPr>
          <p:spPr bwMode="gray">
            <a:xfrm>
              <a:off x="9171173" y="0"/>
              <a:ext cx="1008000" cy="685599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8000" y="6217668"/>
            <a:ext cx="1578462" cy="360000"/>
          </a:xfrm>
          <a:prstGeom prst="rect">
            <a:avLst/>
          </a:prstGeom>
        </p:spPr>
      </p:pic>
    </p:spTree>
    <p:extLst>
      <p:ext uri="{BB962C8B-B14F-4D97-AF65-F5344CB8AC3E}">
        <p14:creationId xmlns:p14="http://schemas.microsoft.com/office/powerpoint/2010/main" val="1982410628"/>
      </p:ext>
    </p:extLst>
  </p:cSld>
  <p:clrMapOvr>
    <a:masterClrMapping/>
  </p:clrMapOvr>
  <p:extLst mod="1">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2"/>
          <p:cNvSpPr>
            <a:spLocks noGrp="1"/>
          </p:cNvSpPr>
          <p:nvPr>
            <p:ph idx="1" hasCustomPrompt="1"/>
          </p:nvPr>
        </p:nvSpPr>
        <p:spPr>
          <a:xfrm>
            <a:off x="504000" y="1620000"/>
            <a:ext cx="11185200" cy="4230000"/>
          </a:xfrm>
          <a:solidFill>
            <a:schemeClr val="tx2">
              <a:alpha val="70000"/>
            </a:schemeClr>
          </a:solidFill>
        </p:spPr>
        <p:txBody>
          <a:bodyPr tIns="1368000"/>
          <a:lstStyle>
            <a:lvl1pPr algn="ctr">
              <a:defRPr sz="1400" b="0"/>
            </a:lvl1pPr>
          </a:lstStyle>
          <a:p>
            <a:pPr lvl="0"/>
            <a:r>
              <a:rPr lang="en-US" dirty="0"/>
              <a:t>Click to add content</a:t>
            </a:r>
          </a:p>
        </p:txBody>
      </p:sp>
      <p:sp>
        <p:nvSpPr>
          <p:cNvPr id="2" name="Title 1"/>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41860987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with motion band">
    <p:spTree>
      <p:nvGrpSpPr>
        <p:cNvPr id="1" name=""/>
        <p:cNvGrpSpPr/>
        <p:nvPr/>
      </p:nvGrpSpPr>
      <p:grpSpPr>
        <a:xfrm>
          <a:off x="0" y="0"/>
          <a:ext cx="0" cy="0"/>
          <a:chOff x="0" y="0"/>
          <a:chExt cx="0" cy="0"/>
        </a:xfrm>
      </p:grpSpPr>
      <p:sp>
        <p:nvSpPr>
          <p:cNvPr id="7" name="Rectangle 6"/>
          <p:cNvSpPr/>
          <p:nvPr userDrawn="1"/>
        </p:nvSpPr>
        <p:spPr bwMode="gray">
          <a:xfrm>
            <a:off x="236220" y="1142735"/>
            <a:ext cx="11795760" cy="220929"/>
          </a:xfrm>
          <a:prstGeom prst="rect">
            <a:avLst/>
          </a:prstGeom>
          <a:solidFill>
            <a:schemeClr val="bg1"/>
          </a:solidFill>
          <a:ln w="6350" algn="ctr">
            <a:noFill/>
            <a:miter lim="800000"/>
            <a:headEnd/>
            <a:tailEnd/>
          </a:ln>
        </p:spPr>
        <p:txBody>
          <a:bodyPr lIns="89979" tIns="71983" rIns="89979" bIns="71983"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Tree>
    <p:extLst>
      <p:ext uri="{BB962C8B-B14F-4D97-AF65-F5344CB8AC3E}">
        <p14:creationId xmlns:p14="http://schemas.microsoft.com/office/powerpoint/2010/main" val="33792483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Thank you and contact information">
    <p:spTree>
      <p:nvGrpSpPr>
        <p:cNvPr id="1" name=""/>
        <p:cNvGrpSpPr/>
        <p:nvPr/>
      </p:nvGrpSpPr>
      <p:grpSpPr>
        <a:xfrm>
          <a:off x="0" y="0"/>
          <a:ext cx="0" cy="0"/>
          <a:chOff x="0" y="0"/>
          <a:chExt cx="0" cy="0"/>
        </a:xfrm>
      </p:grpSpPr>
      <p:sp>
        <p:nvSpPr>
          <p:cNvPr id="93" name="Contact information"/>
          <p:cNvSpPr>
            <a:spLocks noGrp="1"/>
          </p:cNvSpPr>
          <p:nvPr>
            <p:ph type="body" sz="quarter" idx="10" hasCustomPrompt="1"/>
          </p:nvPr>
        </p:nvSpPr>
        <p:spPr>
          <a:xfrm>
            <a:off x="504000" y="2905487"/>
            <a:ext cx="5328000" cy="2501010"/>
          </a:xfrm>
        </p:spPr>
        <p:txBody>
          <a:bodyPr anchor="t" anchorCtr="0">
            <a:noAutofit/>
          </a:bodyPr>
          <a:lstStyle>
            <a:lvl1pPr>
              <a:spcBef>
                <a:spcPts val="0"/>
              </a:spcBef>
              <a:spcAft>
                <a:spcPts val="1200"/>
              </a:spcAft>
              <a:defRPr sz="1600" b="0"/>
            </a:lvl1pPr>
            <a:lvl2pPr marL="0" indent="0">
              <a:spcBef>
                <a:spcPts val="0"/>
              </a:spcBef>
              <a:buNone/>
              <a:defRPr sz="1600" b="0"/>
            </a:lvl2pPr>
          </a:lstStyle>
          <a:p>
            <a:r>
              <a:rPr lang="en-US" dirty="0"/>
              <a:t>Contact information:</a:t>
            </a:r>
          </a:p>
          <a:p>
            <a:pPr lvl="1"/>
            <a:r>
              <a:rPr lang="en-US" dirty="0"/>
              <a:t>F name L name</a:t>
            </a:r>
          </a:p>
          <a:p>
            <a:pPr lvl="1"/>
            <a:r>
              <a:rPr lang="en-US" dirty="0"/>
              <a:t>Title</a:t>
            </a:r>
          </a:p>
          <a:p>
            <a:pPr lvl="1"/>
            <a:r>
              <a:rPr lang="en-US" dirty="0"/>
              <a:t>Address</a:t>
            </a:r>
          </a:p>
          <a:p>
            <a:pPr lvl="1"/>
            <a:r>
              <a:rPr lang="en-US" dirty="0"/>
              <a:t>Phone number</a:t>
            </a:r>
          </a:p>
        </p:txBody>
      </p:sp>
      <p:sp>
        <p:nvSpPr>
          <p:cNvPr id="2" name="Thank you"/>
          <p:cNvSpPr>
            <a:spLocks noGrp="1"/>
          </p:cNvSpPr>
          <p:nvPr>
            <p:ph type="ctrTitle" hasCustomPrompt="1"/>
          </p:nvPr>
        </p:nvSpPr>
        <p:spPr bwMode="gray">
          <a:xfrm>
            <a:off x="504000" y="1467009"/>
            <a:ext cx="5328000" cy="923116"/>
          </a:xfrm>
        </p:spPr>
        <p:txBody>
          <a:bodyPr anchor="t" anchorCtr="0">
            <a:noAutofit/>
          </a:bodyPr>
          <a:lstStyle>
            <a:lvl1pPr>
              <a:defRPr sz="5500">
                <a:solidFill>
                  <a:schemeClr val="accent1"/>
                </a:solidFill>
                <a:latin typeface="+mj-lt"/>
              </a:defRPr>
            </a:lvl1pPr>
          </a:lstStyle>
          <a:p>
            <a:r>
              <a:rPr lang="en-US" dirty="0"/>
              <a:t>Thank you.</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4000" y="5994000"/>
            <a:ext cx="1578462" cy="360000"/>
          </a:xfrm>
          <a:prstGeom prst="rect">
            <a:avLst/>
          </a:prstGeom>
        </p:spPr>
      </p:pic>
    </p:spTree>
    <p:extLst>
      <p:ext uri="{BB962C8B-B14F-4D97-AF65-F5344CB8AC3E}">
        <p14:creationId xmlns:p14="http://schemas.microsoft.com/office/powerpoint/2010/main" val="781090314"/>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sp>
        <p:nvSpPr>
          <p:cNvPr id="4" name="TextBox 3"/>
          <p:cNvSpPr txBox="1"/>
          <p:nvPr/>
        </p:nvSpPr>
        <p:spPr bwMode="gray">
          <a:xfrm>
            <a:off x="503999" y="1620000"/>
            <a:ext cx="11185200" cy="3153980"/>
          </a:xfrm>
          <a:prstGeom prst="rect">
            <a:avLst/>
          </a:prstGeom>
          <a:noFill/>
        </p:spPr>
        <p:txBody>
          <a:bodyPr wrap="square" lIns="0" tIns="0" rIns="0" bIns="0" rtlCol="0">
            <a:spAutoFit/>
          </a:bodyPr>
          <a:lstStyle/>
          <a:p>
            <a:pPr>
              <a:spcBef>
                <a:spcPts val="1200"/>
              </a:spcBef>
            </a:pPr>
            <a:r>
              <a:rPr lang="en-US" sz="1100" kern="1200" dirty="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1200"/>
              </a:spcBef>
            </a:pPr>
            <a:r>
              <a:rPr lang="en-US" sz="1100" kern="1200" dirty="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a:t>
            </a:r>
            <a:br>
              <a:rPr lang="en-US" sz="1100" kern="1200" dirty="0">
                <a:solidFill>
                  <a:schemeClr val="tx1"/>
                </a:solidFill>
                <a:latin typeface="Arial"/>
                <a:ea typeface="Arial Unicode MS" panose="020B0604020202020204" pitchFamily="34" charset="-128"/>
                <a:cs typeface="+mn-cs"/>
              </a:rPr>
            </a:br>
            <a:r>
              <a:rPr lang="en-US" sz="1100" kern="1200" dirty="0">
                <a:solidFill>
                  <a:schemeClr val="tx1"/>
                </a:solidFill>
                <a:latin typeface="Arial"/>
                <a:ea typeface="Arial Unicode MS" panose="020B0604020202020204" pitchFamily="34" charset="-128"/>
                <a:cs typeface="+mn-cs"/>
              </a:rPr>
              <a:t>of other software vendors. National product specifications may vary.</a:t>
            </a:r>
          </a:p>
          <a:p>
            <a:pPr>
              <a:spcBef>
                <a:spcPts val="1200"/>
              </a:spcBef>
            </a:pPr>
            <a:r>
              <a:rPr lang="en-US" sz="1100" kern="1200" dirty="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a:t>
            </a:r>
            <a:br>
              <a:rPr lang="en-US" sz="1100" kern="1200" dirty="0">
                <a:solidFill>
                  <a:schemeClr val="tx1"/>
                </a:solidFill>
                <a:latin typeface="Arial"/>
                <a:ea typeface="Arial Unicode MS" panose="020B0604020202020204" pitchFamily="34" charset="-128"/>
                <a:cs typeface="+mn-cs"/>
              </a:rPr>
            </a:br>
            <a:r>
              <a:rPr lang="en-US" sz="1100" kern="1200" dirty="0">
                <a:solidFill>
                  <a:schemeClr val="tx1"/>
                </a:solidFill>
                <a:latin typeface="Arial"/>
                <a:ea typeface="Arial Unicode MS" panose="020B0604020202020204" pitchFamily="34" charset="-128"/>
                <a:cs typeface="+mn-cs"/>
              </a:rPr>
              <a:t>set forth in the express warranty statements accompanying such products and services, if any. Nothing herein should be construed as constituting an additional warranty. </a:t>
            </a:r>
          </a:p>
          <a:p>
            <a:pPr>
              <a:spcBef>
                <a:spcPts val="1200"/>
              </a:spcBef>
            </a:pPr>
            <a:r>
              <a:rPr lang="en-US" sz="1100" kern="1200" dirty="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 </a:t>
            </a:r>
            <a:br>
              <a:rPr lang="en-US" sz="1100" kern="1200" dirty="0">
                <a:solidFill>
                  <a:schemeClr val="tx1"/>
                </a:solidFill>
                <a:latin typeface="Arial"/>
                <a:ea typeface="Arial Unicode MS" panose="020B0604020202020204" pitchFamily="34" charset="-128"/>
                <a:cs typeface="+mn-cs"/>
              </a:rPr>
            </a:br>
            <a:r>
              <a:rPr lang="en-US" sz="1100" kern="1200" dirty="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1200"/>
              </a:spcBef>
            </a:pPr>
            <a:r>
              <a:rPr lang="en-US" sz="1100" kern="1200" dirty="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a:t>
            </a:r>
            <a:br>
              <a:rPr lang="en-US" sz="1100" kern="1200" dirty="0">
                <a:solidFill>
                  <a:schemeClr val="tx1"/>
                </a:solidFill>
                <a:latin typeface="Arial"/>
                <a:ea typeface="Arial Unicode MS" panose="020B0604020202020204" pitchFamily="34" charset="-128"/>
                <a:cs typeface="+mn-cs"/>
              </a:rPr>
            </a:br>
            <a:r>
              <a:rPr lang="en-US" sz="1100" kern="1200" dirty="0">
                <a:solidFill>
                  <a:schemeClr val="tx1"/>
                </a:solidFill>
                <a:latin typeface="Arial"/>
                <a:ea typeface="Arial Unicode MS" panose="020B0604020202020204" pitchFamily="34" charset="-128"/>
                <a:cs typeface="+mn-cs"/>
              </a:rPr>
              <a:t>in Germany and other countries. All other product and service names mentioned are the trademarks of their respective companies. </a:t>
            </a:r>
            <a:br>
              <a:rPr lang="en-US" sz="1100" kern="1200" dirty="0">
                <a:solidFill>
                  <a:schemeClr val="tx1"/>
                </a:solidFill>
                <a:latin typeface="Arial"/>
                <a:ea typeface="Arial Unicode MS" panose="020B0604020202020204" pitchFamily="34" charset="-128"/>
                <a:cs typeface="+mn-cs"/>
              </a:rPr>
            </a:br>
            <a:r>
              <a:rPr lang="en-US" sz="1100" kern="1200" dirty="0">
                <a:solidFill>
                  <a:schemeClr val="tx1"/>
                </a:solidFill>
                <a:latin typeface="Arial"/>
                <a:ea typeface="Arial Unicode MS" panose="020B0604020202020204" pitchFamily="34" charset="-128"/>
                <a:cs typeface="+mn-cs"/>
              </a:rPr>
              <a:t>See </a:t>
            </a:r>
            <a:r>
              <a:rPr lang="en-US" sz="1100" kern="1200" dirty="0">
                <a:solidFill>
                  <a:schemeClr val="tx2"/>
                </a:solidFill>
                <a:latin typeface="Arial"/>
                <a:ea typeface="Arial Unicode MS" panose="020B0604020202020204" pitchFamily="34" charset="-128"/>
                <a:cs typeface="+mn-cs"/>
                <a:hlinkClick r:id="rId2"/>
              </a:rPr>
              <a:t>http://global.sap.com/corporate-en/legal/copyright/index.epx</a:t>
            </a:r>
            <a:r>
              <a:rPr lang="en-US" sz="1100" kern="1200" dirty="0">
                <a:solidFill>
                  <a:schemeClr val="tx2"/>
                </a:solidFill>
                <a:latin typeface="Arial"/>
                <a:ea typeface="Arial Unicode MS" panose="020B0604020202020204" pitchFamily="34" charset="-128"/>
                <a:cs typeface="+mn-cs"/>
              </a:rPr>
              <a:t> </a:t>
            </a:r>
            <a:r>
              <a:rPr lang="en-US" sz="1100" kern="1200" dirty="0">
                <a:solidFill>
                  <a:schemeClr val="tx1"/>
                </a:solidFill>
                <a:latin typeface="Arial"/>
                <a:ea typeface="Arial Unicode MS" panose="020B0604020202020204" pitchFamily="34" charset="-128"/>
                <a:cs typeface="+mn-cs"/>
              </a:rPr>
              <a:t>for additional trademark information and notices.</a:t>
            </a:r>
          </a:p>
        </p:txBody>
      </p:sp>
      <p:sp>
        <p:nvSpPr>
          <p:cNvPr id="5" name="TextBox 4"/>
          <p:cNvSpPr txBox="1"/>
          <p:nvPr userDrawn="1"/>
        </p:nvSpPr>
        <p:spPr bwMode="gray">
          <a:xfrm>
            <a:off x="504000" y="719834"/>
            <a:ext cx="9540674" cy="369246"/>
          </a:xfrm>
          <a:prstGeom prst="rect">
            <a:avLst/>
          </a:prstGeom>
        </p:spPr>
        <p:txBody>
          <a:bodyPr vert="horz" wrap="square" lIns="0" tIns="0" rIns="0" bIns="0" rtlCol="0" anchor="t" anchorCtr="0">
            <a:spAutoFit/>
          </a:bodyPr>
          <a:lstStyle>
            <a:lvl1pPr>
              <a:spcBef>
                <a:spcPct val="0"/>
              </a:spcBef>
              <a:buNone/>
              <a:defRPr sz="2400" b="1" baseline="0">
                <a:latin typeface="+mj-lt"/>
                <a:ea typeface="+mj-ea"/>
                <a:cs typeface="+mj-cs"/>
              </a:defRPr>
            </a:lvl1pPr>
          </a:lstStyle>
          <a:p>
            <a:pPr lvl="0"/>
            <a:r>
              <a:rPr lang="en-US" sz="2400" b="0" noProof="0" dirty="0"/>
              <a:t>© 2018 SAP SE or an SAP affiliate company. All rights reserved.</a:t>
            </a:r>
          </a:p>
        </p:txBody>
      </p:sp>
      <p:grpSp>
        <p:nvGrpSpPr>
          <p:cNvPr id="16" name="Group 15"/>
          <p:cNvGrpSpPr/>
          <p:nvPr userDrawn="1"/>
        </p:nvGrpSpPr>
        <p:grpSpPr>
          <a:xfrm>
            <a:off x="0" y="0"/>
            <a:ext cx="12196800" cy="251942"/>
            <a:chOff x="0" y="0"/>
            <a:chExt cx="12196800" cy="251942"/>
          </a:xfrm>
        </p:grpSpPr>
        <p:sp>
          <p:nvSpPr>
            <p:cNvPr id="17" name="Rectangle 16"/>
            <p:cNvSpPr/>
            <p:nvPr userDrawn="1"/>
          </p:nvSpPr>
          <p:spPr bwMode="gray">
            <a:xfrm>
              <a:off x="0" y="0"/>
              <a:ext cx="12196800" cy="251942"/>
            </a:xfrm>
            <a:prstGeom prst="rect">
              <a:avLst/>
            </a:prstGeom>
            <a:solidFill>
              <a:srgbClr val="000000"/>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nvGrpSpPr>
            <p:cNvPr id="18" name="Secondary Motion Band"/>
            <p:cNvGrpSpPr/>
            <p:nvPr userDrawn="1"/>
          </p:nvGrpSpPr>
          <p:grpSpPr>
            <a:xfrm>
              <a:off x="10683752" y="0"/>
              <a:ext cx="1513048" cy="251942"/>
              <a:chOff x="10682127" y="0"/>
              <a:chExt cx="1513048" cy="252000"/>
            </a:xfrm>
          </p:grpSpPr>
          <p:sp>
            <p:nvSpPr>
              <p:cNvPr id="19" name="Rectangle 18"/>
              <p:cNvSpPr/>
              <p:nvPr userDrawn="1"/>
            </p:nvSpPr>
            <p:spPr bwMode="gray">
              <a:xfrm>
                <a:off x="11691175" y="0"/>
                <a:ext cx="504000" cy="252000"/>
              </a:xfrm>
              <a:prstGeom prst="rect">
                <a:avLst/>
              </a:prstGeom>
              <a:solidFill>
                <a:schemeClr val="accent1"/>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0" name="Rectangle 19"/>
              <p:cNvSpPr/>
              <p:nvPr userDrawn="1"/>
            </p:nvSpPr>
            <p:spPr bwMode="gray">
              <a:xfrm>
                <a:off x="11186476" y="0"/>
                <a:ext cx="504000" cy="25200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1" name="Rectangle 20"/>
              <p:cNvSpPr/>
              <p:nvPr userDrawn="1"/>
            </p:nvSpPr>
            <p:spPr bwMode="gray">
              <a:xfrm>
                <a:off x="10682127" y="0"/>
                <a:ext cx="504000" cy="25200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grpSp>
    </p:spTree>
    <p:extLst>
      <p:ext uri="{BB962C8B-B14F-4D97-AF65-F5344CB8AC3E}">
        <p14:creationId xmlns:p14="http://schemas.microsoft.com/office/powerpoint/2010/main" val="4519251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Copyright german">
    <p:spTree>
      <p:nvGrpSpPr>
        <p:cNvPr id="1" name=""/>
        <p:cNvGrpSpPr/>
        <p:nvPr/>
      </p:nvGrpSpPr>
      <p:grpSpPr>
        <a:xfrm>
          <a:off x="0" y="0"/>
          <a:ext cx="0" cy="0"/>
          <a:chOff x="0" y="0"/>
          <a:chExt cx="0" cy="0"/>
        </a:xfrm>
      </p:grpSpPr>
      <p:sp>
        <p:nvSpPr>
          <p:cNvPr id="4" name="TextBox 3"/>
          <p:cNvSpPr txBox="1"/>
          <p:nvPr userDrawn="1"/>
        </p:nvSpPr>
        <p:spPr bwMode="gray">
          <a:xfrm>
            <a:off x="504000" y="1620000"/>
            <a:ext cx="11185200" cy="3830931"/>
          </a:xfrm>
          <a:prstGeom prst="rect">
            <a:avLst/>
          </a:prstGeom>
          <a:noFill/>
        </p:spPr>
        <p:txBody>
          <a:bodyPr wrap="square" lIns="0" tIns="0" rIns="0" bIns="0" rtlCol="0">
            <a:spAutoFit/>
          </a:bodyPr>
          <a:lstStyle/>
          <a:p>
            <a:pPr>
              <a:spcBef>
                <a:spcPts val="1200"/>
              </a:spcBef>
            </a:pPr>
            <a:r>
              <a:rPr lang="en-US" sz="1100" kern="1200" noProof="0" dirty="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SAP SE oder ein SAP-Konzernunternehmen nicht gestattet.</a:t>
            </a:r>
          </a:p>
          <a:p>
            <a:pPr>
              <a:spcBef>
                <a:spcPts val="1200"/>
              </a:spcBef>
            </a:pPr>
            <a:r>
              <a:rPr lang="en-US" sz="1100" kern="1200" noProof="0" dirty="0">
                <a:solidFill>
                  <a:schemeClr val="tx1"/>
                </a:solidFill>
                <a:effectLst/>
                <a:latin typeface="Arial"/>
                <a:ea typeface="+mn-ea"/>
                <a:cs typeface="+mn-cs"/>
              </a:rPr>
              <a:t>In dieser Publikation enthaltene Informationen können ohne vorherige Ankündigung geändert werden. Die von SAP SE oder deren Vertriebsfirmen angebotenen Softwareprodukte können Softwarekomponenten auch anderer Softwarehersteller enthalten. Produkte können länderspezifische Unterschiede aufweisen.</a:t>
            </a:r>
          </a:p>
          <a:p>
            <a:pPr>
              <a:spcBef>
                <a:spcPts val="1200"/>
              </a:spcBef>
            </a:pPr>
            <a:r>
              <a:rPr lang="en-US" sz="1100" kern="1200" noProof="0" dirty="0">
                <a:solidFill>
                  <a:schemeClr val="tx1"/>
                </a:solidFill>
                <a:effectLst/>
                <a:latin typeface="Arial"/>
                <a:ea typeface="+mn-ea"/>
                <a:cs typeface="+mn-cs"/>
              </a:rPr>
              <a:t>Die vorliegenden Unterlagen werden von der SAP SE oder einem SAP-Konzernunternehmen bereitgestellt und dienen ausschließlich zu Informationszwecken. </a:t>
            </a:r>
            <a:br>
              <a:rPr lang="en-US" sz="1100" kern="1200" noProof="0" dirty="0">
                <a:solidFill>
                  <a:schemeClr val="tx1"/>
                </a:solidFill>
                <a:effectLst/>
                <a:latin typeface="Arial"/>
                <a:ea typeface="+mn-ea"/>
                <a:cs typeface="+mn-cs"/>
              </a:rPr>
            </a:br>
            <a:r>
              <a:rPr lang="en-US" sz="1100" kern="1200" noProof="0" dirty="0">
                <a:solidFill>
                  <a:schemeClr val="tx1"/>
                </a:solidFill>
                <a:effectLst/>
                <a:latin typeface="Arial"/>
                <a:ea typeface="+mn-ea"/>
                <a:cs typeface="+mn-cs"/>
              </a:rPr>
              <a:t>Die SAP SE oder ihre Konzernunternehmen übernehmen keinerlei Haftung oder Gewährleistung für Fehler oder Unvollständigkeiten in dieser Publikation. </a:t>
            </a:r>
            <a:br>
              <a:rPr lang="en-US" sz="1100" kern="1200" noProof="0" dirty="0">
                <a:solidFill>
                  <a:schemeClr val="tx1"/>
                </a:solidFill>
                <a:effectLst/>
                <a:latin typeface="Arial"/>
                <a:ea typeface="+mn-ea"/>
                <a:cs typeface="+mn-cs"/>
              </a:rPr>
            </a:br>
            <a:r>
              <a:rPr lang="en-US" sz="1100" kern="1200" noProof="0" dirty="0">
                <a:solidFill>
                  <a:schemeClr val="tx1"/>
                </a:solidFill>
                <a:effectLst/>
                <a:latin typeface="Arial"/>
                <a:ea typeface="+mn-ea"/>
                <a:cs typeface="+mn-cs"/>
              </a:rPr>
              <a:t>Die SAP SE oder ein SAP-Konzernunternehmen steht lediglich für Produkte und Dienstleistungen nach der Maßgabe ein, die in der Vereinbarung über die jeweiligen Produkte und Dienstleistungen ausdrücklich geregelt ist. Keine der hierin enthaltenen Informationen ist als zusätzliche Garantie zu interpretieren. </a:t>
            </a:r>
          </a:p>
          <a:p>
            <a:pPr>
              <a:spcBef>
                <a:spcPts val="1200"/>
              </a:spcBef>
            </a:pPr>
            <a:r>
              <a:rPr lang="en-US" sz="1100" kern="1200" noProof="0" dirty="0">
                <a:solidFill>
                  <a:schemeClr val="tx1"/>
                </a:solidFill>
                <a:effectLst/>
                <a:latin typeface="Arial"/>
                <a:ea typeface="+mn-ea"/>
                <a:cs typeface="+mn-cs"/>
              </a:rPr>
              <a:t>Insbesondere sind die SAP SE oder ihre Konzernunternehmen in keiner Weise verpflichtet, in dieser Publikation oder einer zugehörigen Präsentation dargestellte Geschäftsabläufe zu verfolgen oder hierin wiedergegebene Funktionen zu entwickeln oder zu veröffentlichen. Diese Publikation oder eine zugehörige Präsentation, die Strategie und etwaige künftige Entwicklungen, Produkte und/oder Plattformen der SAP SE oder ihrer Konzernunternehmen können von der SAP SE oder ihren Konzernunternehmen jederzeit und ohne Angabe von Gründen unangekündigt geändert werden. 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tatsächlichen Ergebnisse von den Erwartungen abweichen können. Dem Leser wird empfohlen, diesen vorausschauenden Aussagen kein übertriebenes Vertrauen zu schenken und sich bei Kaufentscheidungen nicht auf sie zu stützen.</a:t>
            </a:r>
          </a:p>
          <a:p>
            <a:pPr>
              <a:spcBef>
                <a:spcPts val="1200"/>
              </a:spcBef>
            </a:pPr>
            <a:r>
              <a:rPr lang="en-US" sz="1100" kern="1200" noProof="0" dirty="0">
                <a:solidFill>
                  <a:schemeClr val="tx1"/>
                </a:solidFill>
                <a:effectLst/>
                <a:latin typeface="Arial"/>
                <a:ea typeface="+mn-ea"/>
                <a:cs typeface="+mn-cs"/>
              </a:rPr>
              <a:t>SAP und andere in diesem Dokument erwähnte Produkte und Dienstleistungen von SAP sowie die dazugehörigen Logos sind Marken oder eingetragene Marken der SAP SE </a:t>
            </a:r>
            <a:br>
              <a:rPr lang="en-US" sz="1100" kern="1200" noProof="0" dirty="0">
                <a:solidFill>
                  <a:schemeClr val="tx1"/>
                </a:solidFill>
                <a:effectLst/>
                <a:latin typeface="Arial"/>
                <a:ea typeface="+mn-ea"/>
                <a:cs typeface="+mn-cs"/>
              </a:rPr>
            </a:br>
            <a:r>
              <a:rPr lang="en-US" sz="1100" kern="1200" noProof="0" dirty="0">
                <a:solidFill>
                  <a:schemeClr val="tx1"/>
                </a:solidFill>
                <a:effectLst/>
                <a:latin typeface="Arial"/>
                <a:ea typeface="+mn-ea"/>
                <a:cs typeface="+mn-cs"/>
              </a:rPr>
              <a:t>(oder von einem SAP-Konzernunternehmen) in Deutschland und verschiedenen anderen Ländern weltweit. Alle anderen Namen von Produkten und Dienstleistungen sind Marken der jeweiligen Firmen. </a:t>
            </a:r>
            <a:br>
              <a:rPr lang="en-US" sz="1100" kern="1200" noProof="0" dirty="0">
                <a:solidFill>
                  <a:schemeClr val="tx1"/>
                </a:solidFill>
                <a:effectLst/>
                <a:latin typeface="Arial"/>
                <a:ea typeface="+mn-ea"/>
                <a:cs typeface="+mn-cs"/>
              </a:rPr>
            </a:br>
            <a:r>
              <a:rPr lang="en-US" sz="1100" kern="1200" noProof="0" dirty="0">
                <a:solidFill>
                  <a:schemeClr val="tx1"/>
                </a:solidFill>
                <a:effectLst/>
                <a:latin typeface="Arial"/>
                <a:ea typeface="+mn-ea"/>
                <a:cs typeface="+mn-cs"/>
              </a:rPr>
              <a:t>Zusätzliche Informationen zur Marke und Vermerke finden Sie auf der Seite </a:t>
            </a:r>
            <a:r>
              <a:rPr lang="en-US" sz="1100" kern="1200" noProof="0" dirty="0">
                <a:solidFill>
                  <a:schemeClr val="tx1"/>
                </a:solidFill>
                <a:effectLst/>
                <a:latin typeface="Arial"/>
                <a:ea typeface="+mn-ea"/>
                <a:cs typeface="+mn-cs"/>
                <a:hlinkClick r:id="rId2"/>
              </a:rPr>
              <a:t>http://www.sap.com/corporate-de/legal/copyright/index.epx</a:t>
            </a:r>
            <a:endParaRPr lang="en-US" sz="1100" kern="1200" noProof="0" dirty="0">
              <a:solidFill>
                <a:schemeClr val="tx1"/>
              </a:solidFill>
              <a:effectLst/>
              <a:latin typeface="Arial"/>
              <a:ea typeface="+mn-ea"/>
              <a:cs typeface="+mn-cs"/>
            </a:endParaRPr>
          </a:p>
        </p:txBody>
      </p:sp>
      <p:sp>
        <p:nvSpPr>
          <p:cNvPr id="5" name="TextBox 4"/>
          <p:cNvSpPr txBox="1"/>
          <p:nvPr userDrawn="1"/>
        </p:nvSpPr>
        <p:spPr bwMode="gray">
          <a:xfrm>
            <a:off x="504000" y="719834"/>
            <a:ext cx="11185200" cy="369246"/>
          </a:xfrm>
          <a:prstGeom prst="rect">
            <a:avLst/>
          </a:prstGeom>
        </p:spPr>
        <p:txBody>
          <a:bodyPr vert="horz" wrap="square" lIns="0" tIns="0" rIns="0" bIns="0" rtlCol="0" anchor="t" anchorCtr="0">
            <a:spAutoFit/>
          </a:bodyPr>
          <a:lstStyle>
            <a:lvl1pPr>
              <a:spcBef>
                <a:spcPct val="0"/>
              </a:spcBef>
              <a:buNone/>
              <a:defRPr sz="2400" b="1" baseline="0">
                <a:latin typeface="+mj-lt"/>
                <a:ea typeface="+mj-ea"/>
                <a:cs typeface="+mj-cs"/>
              </a:defRPr>
            </a:lvl1pPr>
          </a:lstStyle>
          <a:p>
            <a:pPr lvl="0"/>
            <a:r>
              <a:rPr lang="en-US" sz="2400" b="0" noProof="0" dirty="0"/>
              <a:t>© 2018 SAP SE oder ein SAP-Konzernunternehmen. Alle Rechte vorbehalten.</a:t>
            </a:r>
          </a:p>
        </p:txBody>
      </p:sp>
      <p:grpSp>
        <p:nvGrpSpPr>
          <p:cNvPr id="16" name="Group 15"/>
          <p:cNvGrpSpPr/>
          <p:nvPr userDrawn="1"/>
        </p:nvGrpSpPr>
        <p:grpSpPr>
          <a:xfrm>
            <a:off x="0" y="0"/>
            <a:ext cx="12196800" cy="251942"/>
            <a:chOff x="0" y="0"/>
            <a:chExt cx="12196800" cy="251942"/>
          </a:xfrm>
        </p:grpSpPr>
        <p:sp>
          <p:nvSpPr>
            <p:cNvPr id="17" name="Rectangle 16"/>
            <p:cNvSpPr/>
            <p:nvPr userDrawn="1"/>
          </p:nvSpPr>
          <p:spPr bwMode="gray">
            <a:xfrm>
              <a:off x="0" y="0"/>
              <a:ext cx="12196800" cy="251942"/>
            </a:xfrm>
            <a:prstGeom prst="rect">
              <a:avLst/>
            </a:prstGeom>
            <a:solidFill>
              <a:srgbClr val="000000"/>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nvGrpSpPr>
            <p:cNvPr id="18" name="Secondary Motion Band"/>
            <p:cNvGrpSpPr/>
            <p:nvPr userDrawn="1"/>
          </p:nvGrpSpPr>
          <p:grpSpPr>
            <a:xfrm>
              <a:off x="10683752" y="0"/>
              <a:ext cx="1513048" cy="251942"/>
              <a:chOff x="10682127" y="0"/>
              <a:chExt cx="1513048" cy="252000"/>
            </a:xfrm>
          </p:grpSpPr>
          <p:sp>
            <p:nvSpPr>
              <p:cNvPr id="19" name="Rectangle 18"/>
              <p:cNvSpPr/>
              <p:nvPr userDrawn="1"/>
            </p:nvSpPr>
            <p:spPr bwMode="gray">
              <a:xfrm>
                <a:off x="11691175" y="0"/>
                <a:ext cx="504000" cy="252000"/>
              </a:xfrm>
              <a:prstGeom prst="rect">
                <a:avLst/>
              </a:prstGeom>
              <a:solidFill>
                <a:schemeClr val="accent1"/>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0" name="Rectangle 19"/>
              <p:cNvSpPr/>
              <p:nvPr userDrawn="1"/>
            </p:nvSpPr>
            <p:spPr bwMode="gray">
              <a:xfrm>
                <a:off x="11186476" y="0"/>
                <a:ext cx="504000" cy="25200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1" name="Rectangle 20"/>
              <p:cNvSpPr/>
              <p:nvPr userDrawn="1"/>
            </p:nvSpPr>
            <p:spPr bwMode="gray">
              <a:xfrm>
                <a:off x="10682127" y="0"/>
                <a:ext cx="504000" cy="25200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grpSp>
    </p:spTree>
    <p:extLst>
      <p:ext uri="{BB962C8B-B14F-4D97-AF65-F5344CB8AC3E}">
        <p14:creationId xmlns:p14="http://schemas.microsoft.com/office/powerpoint/2010/main" val="191186275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Title and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4000" y="324000"/>
            <a:ext cx="11545200" cy="369332"/>
          </a:xfrm>
          <a:prstGeom prst="rect">
            <a:avLst/>
          </a:prstGeom>
        </p:spPr>
        <p:txBody>
          <a:bodyPr/>
          <a:lstStyle/>
          <a:p>
            <a:r>
              <a:rPr lang="en-US" noProof="0" dirty="0"/>
              <a:t>Insert page title</a:t>
            </a:r>
            <a:endParaRPr lang="en-US" dirty="0"/>
          </a:p>
        </p:txBody>
      </p:sp>
      <p:sp>
        <p:nvSpPr>
          <p:cNvPr id="4" name="Text Placeholder 3"/>
          <p:cNvSpPr>
            <a:spLocks noGrp="1"/>
          </p:cNvSpPr>
          <p:nvPr>
            <p:ph type="body" sz="quarter" idx="10" hasCustomPrompt="1"/>
          </p:nvPr>
        </p:nvSpPr>
        <p:spPr>
          <a:xfrm>
            <a:off x="324000" y="1690687"/>
            <a:ext cx="11545200" cy="4391026"/>
          </a:xfrm>
          <a:prstGeom prst="rect">
            <a:avLst/>
          </a:prstGeo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016286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a:xfrm>
            <a:off x="504001" y="503884"/>
            <a:ext cx="11186476" cy="615410"/>
          </a:xfrm>
        </p:spPr>
        <p:txBody>
          <a:bodyPr/>
          <a:lstStyle>
            <a:lvl1pPr>
              <a:defRPr sz="3999"/>
            </a:lvl1pPr>
          </a:lstStyle>
          <a:p>
            <a:r>
              <a:rPr lang="en-US" sz="4000" b="1">
                <a:solidFill>
                  <a:schemeClr val="bg2">
                    <a:lumMod val="25000"/>
                  </a:schemeClr>
                </a:solidFill>
                <a:latin typeface="Arial" charset="0"/>
                <a:ea typeface="Arial" charset="0"/>
                <a:cs typeface="Arial" charset="0"/>
              </a:rPr>
              <a:t>Short Slide Title</a:t>
            </a:r>
            <a:endParaRPr lang="en-US"/>
          </a:p>
        </p:txBody>
      </p:sp>
      <p:sp>
        <p:nvSpPr>
          <p:cNvPr id="7" name="Text Placeholder 3"/>
          <p:cNvSpPr>
            <a:spLocks noGrp="1"/>
          </p:cNvSpPr>
          <p:nvPr>
            <p:ph type="body" sz="quarter" idx="13" hasCustomPrompt="1"/>
          </p:nvPr>
        </p:nvSpPr>
        <p:spPr>
          <a:xfrm>
            <a:off x="323462" y="1284926"/>
            <a:ext cx="11545738" cy="265052"/>
          </a:xfrm>
        </p:spPr>
        <p:txBody>
          <a:bodyPr/>
          <a:lstStyle>
            <a:lvl1pPr>
              <a:defRPr sz="1600" baseline="0">
                <a:solidFill>
                  <a:schemeClr val="bg2">
                    <a:lumMod val="25000"/>
                  </a:schemeClr>
                </a:solidFill>
                <a:latin typeface="+mn-lt"/>
              </a:defRPr>
            </a:lvl1pPr>
          </a:lstStyle>
          <a:p>
            <a:pPr lvl="0"/>
            <a:r>
              <a:rPr lang="en-US" sz="1600" noProof="0">
                <a:latin typeface="+mn-lt"/>
              </a:rPr>
              <a:t>Some catchy sub title goes here</a:t>
            </a:r>
            <a:endParaRPr lang="en-US" noProof="0"/>
          </a:p>
        </p:txBody>
      </p:sp>
      <p:sp>
        <p:nvSpPr>
          <p:cNvPr id="8" name="Footer Placeholder 4"/>
          <p:cNvSpPr>
            <a:spLocks noGrp="1"/>
          </p:cNvSpPr>
          <p:nvPr>
            <p:ph type="ftr" sz="quarter" idx="3"/>
          </p:nvPr>
        </p:nvSpPr>
        <p:spPr>
          <a:xfrm>
            <a:off x="10505343" y="6568014"/>
            <a:ext cx="1007674" cy="259446"/>
          </a:xfrm>
          <a:prstGeom prst="rect">
            <a:avLst/>
          </a:prstGeom>
        </p:spPr>
        <p:txBody>
          <a:bodyPr vert="horz" lIns="91440" tIns="45720" rIns="91440" bIns="45720" rtlCol="0" anchor="ctr"/>
          <a:lstStyle>
            <a:lvl1pPr marL="0" algn="r" defTabSz="1088558" rtl="0" eaLnBrk="1" latinLnBrk="0" hangingPunct="1">
              <a:defRPr lang="en-US" sz="1000" kern="1200" smtClean="0">
                <a:solidFill>
                  <a:schemeClr val="tx1">
                    <a:lumMod val="65000"/>
                    <a:lumOff val="35000"/>
                  </a:schemeClr>
                </a:solidFill>
                <a:latin typeface="Arial" charset="0"/>
                <a:ea typeface="Arial" charset="0"/>
                <a:cs typeface="Arial" charset="0"/>
              </a:defRPr>
            </a:lvl1pPr>
          </a:lstStyle>
          <a:p>
            <a:r>
              <a:rPr lang="de-DE"/>
              <a:t>Confidential</a:t>
            </a:r>
          </a:p>
        </p:txBody>
      </p:sp>
      <p:sp>
        <p:nvSpPr>
          <p:cNvPr id="9" name="Slide Number Placeholder 11"/>
          <p:cNvSpPr>
            <a:spLocks noGrp="1"/>
          </p:cNvSpPr>
          <p:nvPr>
            <p:ph type="sldNum" sz="quarter" idx="4"/>
          </p:nvPr>
        </p:nvSpPr>
        <p:spPr>
          <a:xfrm>
            <a:off x="11513018" y="6572768"/>
            <a:ext cx="356183" cy="249938"/>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l" defTabSz="1088776" rtl="0" eaLnBrk="1" fontAlgn="auto" latinLnBrk="0" hangingPunct="1">
              <a:lnSpc>
                <a:spcPct val="100000"/>
              </a:lnSpc>
              <a:spcBef>
                <a:spcPts val="0"/>
              </a:spcBef>
              <a:spcAft>
                <a:spcPts val="0"/>
              </a:spcAft>
              <a:buClrTx/>
              <a:buSzTx/>
              <a:buFontTx/>
              <a:buNone/>
              <a:tabLst/>
              <a:defRPr/>
            </a:pPr>
            <a:fld id="{52D116E8-C1B7-4800-ACA1-0CD42BEC2FD7}" type="slidenum">
              <a:rPr kumimoji="0" lang="en-US" sz="1000" b="0" i="0" u="none" strike="noStrike" kern="1200" cap="none" spc="0" normalizeH="0" baseline="0" noProof="0" smtClean="0">
                <a:ln>
                  <a:noFill/>
                </a:ln>
                <a:solidFill>
                  <a:srgbClr val="CCCCCC">
                    <a:lumMod val="25000"/>
                  </a:srgbClr>
                </a:solidFill>
                <a:effectLst/>
                <a:uLnTx/>
                <a:uFillTx/>
                <a:latin typeface="Arial"/>
                <a:ea typeface="+mn-ea"/>
                <a:cs typeface="+mn-cs"/>
              </a:rPr>
              <a:pPr marL="0" marR="0" lvl="0" indent="0" algn="l" defTabSz="1088776" rtl="0" eaLnBrk="1" fontAlgn="auto" latinLnBrk="0" hangingPunct="1">
                <a:lnSpc>
                  <a:spcPct val="100000"/>
                </a:lnSpc>
                <a:spcBef>
                  <a:spcPts val="0"/>
                </a:spcBef>
                <a:spcAft>
                  <a:spcPts val="0"/>
                </a:spcAft>
                <a:buClrTx/>
                <a:buSzTx/>
                <a:buFontTx/>
                <a:buNone/>
                <a:tabLst/>
                <a:defRPr/>
              </a:pPr>
              <a:t>‹#›</a:t>
            </a:fld>
            <a:endParaRPr lang="de-DE"/>
          </a:p>
        </p:txBody>
      </p:sp>
    </p:spTree>
    <p:extLst>
      <p:ext uri="{BB962C8B-B14F-4D97-AF65-F5344CB8AC3E}">
        <p14:creationId xmlns:p14="http://schemas.microsoft.com/office/powerpoint/2010/main" val="24371373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with pictogram">
    <p:spTree>
      <p:nvGrpSpPr>
        <p:cNvPr id="1" name=""/>
        <p:cNvGrpSpPr/>
        <p:nvPr/>
      </p:nvGrpSpPr>
      <p:grpSpPr>
        <a:xfrm>
          <a:off x="0" y="0"/>
          <a:ext cx="0" cy="0"/>
          <a:chOff x="0" y="0"/>
          <a:chExt cx="0" cy="0"/>
        </a:xfrm>
      </p:grpSpPr>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EXTERNAL</a:t>
            </a:r>
          </a:p>
        </p:txBody>
      </p:sp>
      <p:sp>
        <p:nvSpPr>
          <p:cNvPr id="6" name="Speaker"/>
          <p:cNvSpPr>
            <a:spLocks noGrp="1"/>
          </p:cNvSpPr>
          <p:nvPr userDrawn="1">
            <p:ph type="subTitle" idx="1" hasCustomPrompt="1"/>
          </p:nvPr>
        </p:nvSpPr>
        <p:spPr bwMode="gray">
          <a:xfrm>
            <a:off x="288001" y="4268503"/>
            <a:ext cx="637343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2017</a:t>
            </a:r>
          </a:p>
        </p:txBody>
      </p:sp>
      <p:sp>
        <p:nvSpPr>
          <p:cNvPr id="10" name="Presentation Title"/>
          <p:cNvSpPr>
            <a:spLocks noGrp="1"/>
          </p:cNvSpPr>
          <p:nvPr>
            <p:ph type="body" sz="quarter" idx="14" hasCustomPrompt="1"/>
          </p:nvPr>
        </p:nvSpPr>
        <p:spPr>
          <a:xfrm>
            <a:off x="288001" y="2706317"/>
            <a:ext cx="6373430" cy="997196"/>
          </a:xfrm>
        </p:spPr>
        <p:txBody>
          <a:bodyPr wrap="square">
            <a:noAutofit/>
          </a:bodyPr>
          <a:lstStyle>
            <a:lvl1pPr>
              <a:lnSpc>
                <a:spcPct val="90000"/>
              </a:lnSpc>
              <a:spcBef>
                <a:spcPts val="0"/>
              </a:spcBef>
              <a:defRPr sz="3600" b="1" baseline="0"/>
            </a:lvl1pPr>
          </a:lstStyle>
          <a:p>
            <a:pPr lvl="0"/>
            <a:r>
              <a:rPr lang="en-US" dirty="0"/>
              <a:t>Title Goes Here </a:t>
            </a:r>
            <a:br>
              <a:rPr lang="en-US" dirty="0"/>
            </a:br>
            <a:r>
              <a:rPr lang="en-US" dirty="0"/>
              <a:t>and Here and Here.</a:t>
            </a:r>
          </a:p>
        </p:txBody>
      </p:sp>
      <p:sp>
        <p:nvSpPr>
          <p:cNvPr id="7" name="Picture Placeholder 6"/>
          <p:cNvSpPr>
            <a:spLocks noGrp="1"/>
          </p:cNvSpPr>
          <p:nvPr>
            <p:ph type="pic" sz="quarter" idx="16"/>
          </p:nvPr>
        </p:nvSpPr>
        <p:spPr>
          <a:xfrm>
            <a:off x="6954855" y="963000"/>
            <a:ext cx="4932000" cy="4932000"/>
          </a:xfrm>
        </p:spPr>
        <p:txBody>
          <a:bodyPr/>
          <a:lstStyle/>
          <a:p>
            <a:r>
              <a:rPr lang="en-US" dirty="0"/>
              <a:t>Drag picture to placeholder or click icon to add</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8000" y="6217668"/>
            <a:ext cx="1578462" cy="360000"/>
          </a:xfrm>
          <a:prstGeom prst="rect">
            <a:avLst/>
          </a:prstGeom>
        </p:spPr>
      </p:pic>
    </p:spTree>
    <p:extLst>
      <p:ext uri="{BB962C8B-B14F-4D97-AF65-F5344CB8AC3E}">
        <p14:creationId xmlns:p14="http://schemas.microsoft.com/office/powerpoint/2010/main" val="3048046299"/>
      </p:ext>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4000" y="1620000"/>
            <a:ext cx="11185200" cy="4230000"/>
          </a:xfrm>
        </p:spPr>
        <p:txBody>
          <a:bodyPr>
            <a:no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dirty="0"/>
              <a:t>Agenda Item/Divider Headline</a:t>
            </a:r>
          </a:p>
          <a:p>
            <a:pPr lvl="1"/>
            <a:r>
              <a:rPr lang="en-US" dirty="0"/>
              <a:t>Details</a:t>
            </a:r>
          </a:p>
        </p:txBody>
      </p:sp>
      <p:sp>
        <p:nvSpPr>
          <p:cNvPr id="3" name="Agenda title"/>
          <p:cNvSpPr>
            <a:spLocks noGrp="1"/>
          </p:cNvSpPr>
          <p:nvPr>
            <p:ph type="title" hasCustomPrompt="1"/>
          </p:nvPr>
        </p:nvSpPr>
        <p:spPr/>
        <p:txBody>
          <a:bodyPr/>
          <a:lstStyle>
            <a:lvl1pPr>
              <a:defRPr/>
            </a:lvl1pPr>
          </a:lstStyle>
          <a:p>
            <a:r>
              <a:rPr lang="en-US" dirty="0"/>
              <a:t>Agenda</a:t>
            </a:r>
          </a:p>
        </p:txBody>
      </p:sp>
    </p:spTree>
    <p:extLst>
      <p:ext uri="{BB962C8B-B14F-4D97-AF65-F5344CB8AC3E}">
        <p14:creationId xmlns:p14="http://schemas.microsoft.com/office/powerpoint/2010/main" val="1859360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P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gray">
          <a:xfrm>
            <a:off x="504000" y="3090446"/>
            <a:ext cx="11185200" cy="677108"/>
          </a:xfrm>
        </p:spPr>
        <p:txBody>
          <a:bodyPr anchor="ctr" anchorCtr="0">
            <a:noAutofit/>
          </a:bodyPr>
          <a:lstStyle>
            <a:lvl1pPr>
              <a:defRPr sz="4400">
                <a:solidFill>
                  <a:schemeClr val="tx1"/>
                </a:solidFill>
                <a:latin typeface="+mj-lt"/>
              </a:defRPr>
            </a:lvl1pPr>
          </a:lstStyle>
          <a:p>
            <a:r>
              <a:rPr lang="en-US" dirty="0"/>
              <a:t>Divider page</a:t>
            </a:r>
          </a:p>
        </p:txBody>
      </p:sp>
    </p:spTree>
    <p:extLst>
      <p:ext uri="{BB962C8B-B14F-4D97-AF65-F5344CB8AC3E}">
        <p14:creationId xmlns:p14="http://schemas.microsoft.com/office/powerpoint/2010/main" val="410952787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dirty="0"/>
              <a:t>Placeholder for image and illustration scene art</a:t>
            </a:r>
          </a:p>
        </p:txBody>
      </p:sp>
      <p:sp>
        <p:nvSpPr>
          <p:cNvPr id="2" name="Divider text"/>
          <p:cNvSpPr>
            <a:spLocks noGrp="1"/>
          </p:cNvSpPr>
          <p:nvPr>
            <p:ph type="ctrTitle" hasCustomPrompt="1"/>
          </p:nvPr>
        </p:nvSpPr>
        <p:spPr bwMode="gray">
          <a:xfrm>
            <a:off x="504000" y="1375046"/>
            <a:ext cx="11185200" cy="677108"/>
          </a:xfrm>
        </p:spPr>
        <p:txBody>
          <a:bodyPr anchor="t" anchorCtr="0">
            <a:noAutofit/>
          </a:bodyPr>
          <a:lstStyle>
            <a:lvl1pPr>
              <a:defRPr sz="4400">
                <a:solidFill>
                  <a:schemeClr val="tx1"/>
                </a:solidFill>
                <a:latin typeface="+mj-lt"/>
              </a:defRPr>
            </a:lvl1pPr>
          </a:lstStyle>
          <a:p>
            <a:r>
              <a:rPr lang="en-US" dirty="0"/>
              <a:t>Divider page</a:t>
            </a:r>
          </a:p>
        </p:txBody>
      </p:sp>
    </p:spTree>
    <p:extLst>
      <p:ext uri="{BB962C8B-B14F-4D97-AF65-F5344CB8AC3E}">
        <p14:creationId xmlns:p14="http://schemas.microsoft.com/office/powerpoint/2010/main" val="100898527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4667436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 column 2"/>
          <p:cNvSpPr>
            <a:spLocks noGrp="1"/>
          </p:cNvSpPr>
          <p:nvPr>
            <p:ph type="body" sz="quarter" idx="10" hasCustomPrompt="1"/>
          </p:nvPr>
        </p:nvSpPr>
        <p:spPr>
          <a:xfrm>
            <a:off x="503999" y="1620000"/>
            <a:ext cx="11186477" cy="4230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129332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4" name="Text placeholder - column 2"/>
          <p:cNvSpPr>
            <a:spLocks noGrp="1"/>
          </p:cNvSpPr>
          <p:nvPr>
            <p:ph type="body" sz="quarter" idx="10" hasCustomPrompt="1"/>
          </p:nvPr>
        </p:nvSpPr>
        <p:spPr>
          <a:xfrm>
            <a:off x="504000" y="1620000"/>
            <a:ext cx="5328000" cy="4230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 column 1"/>
          <p:cNvSpPr>
            <a:spLocks noGrp="1"/>
          </p:cNvSpPr>
          <p:nvPr>
            <p:ph type="body" sz="quarter" idx="11" hasCustomPrompt="1"/>
          </p:nvPr>
        </p:nvSpPr>
        <p:spPr>
          <a:xfrm>
            <a:off x="6362477" y="1620000"/>
            <a:ext cx="5328000" cy="4230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30481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sp>
        <p:nvSpPr>
          <p:cNvPr id="34" name="Slide number"/>
          <p:cNvSpPr txBox="1"/>
          <p:nvPr/>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dirty="0"/>
          </a:p>
        </p:txBody>
      </p:sp>
      <p:sp>
        <p:nvSpPr>
          <p:cNvPr id="11" name="Classification"/>
          <p:cNvSpPr txBox="1"/>
          <p:nvPr/>
        </p:nvSpPr>
        <p:spPr bwMode="black">
          <a:xfrm>
            <a:off x="2814655" y="6559834"/>
            <a:ext cx="407163"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dirty="0">
                <a:solidFill>
                  <a:schemeClr val="tx1"/>
                </a:solidFill>
                <a:latin typeface="Arial"/>
                <a:ea typeface="Arial Unicode MS"/>
                <a:cs typeface="Arial Unicode MS" pitchFamily="34" charset="-128"/>
                <a:sym typeface="Arial"/>
              </a:rPr>
              <a:t>EXTERNAL</a:t>
            </a:r>
          </a:p>
        </p:txBody>
      </p:sp>
      <p:sp>
        <p:nvSpPr>
          <p:cNvPr id="10" name="Copyright"/>
          <p:cNvSpPr txBox="1"/>
          <p:nvPr/>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dirty="0">
                <a:solidFill>
                  <a:schemeClr val="tx1"/>
                </a:solidFill>
              </a:rPr>
              <a:t>2018 SAP SE or an SAP affiliate company. All rights reserved.  </a:t>
            </a:r>
            <a:r>
              <a:rPr kumimoji="0" lang="en-US" sz="600" b="0" i="0" u="none" kern="0" baseline="0" dirty="0">
                <a:solidFill>
                  <a:schemeClr val="tx1"/>
                </a:solidFill>
                <a:latin typeface="Arial"/>
                <a:ea typeface="Arial Unicode MS"/>
                <a:cs typeface="Arial Unicode MS" pitchFamily="34" charset="-128"/>
                <a:sym typeface="Arial"/>
              </a:rPr>
              <a:t>ǀ</a:t>
            </a:r>
          </a:p>
        </p:txBody>
      </p:sp>
      <p:sp>
        <p:nvSpPr>
          <p:cNvPr id="3" name="Text Placeholder 2"/>
          <p:cNvSpPr>
            <a:spLocks noGrp="1"/>
          </p:cNvSpPr>
          <p:nvPr>
            <p:ph type="body" idx="1"/>
          </p:nvPr>
        </p:nvSpPr>
        <p:spPr bwMode="gray">
          <a:xfrm>
            <a:off x="504001" y="1620000"/>
            <a:ext cx="11186476" cy="4230235"/>
          </a:xfrm>
          <a:prstGeom prst="rect">
            <a:avLst/>
          </a:prstGeom>
        </p:spPr>
        <p:txBody>
          <a:bodyPr vert="horz" lIns="0" tIns="0" rIns="0" bIns="0" rtlCol="0">
            <a:no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Placeholder 1"/>
          <p:cNvSpPr>
            <a:spLocks noGrp="1"/>
          </p:cNvSpPr>
          <p:nvPr>
            <p:ph type="title"/>
          </p:nvPr>
        </p:nvSpPr>
        <p:spPr bwMode="gray">
          <a:xfrm>
            <a:off x="504001" y="504000"/>
            <a:ext cx="11186476" cy="369332"/>
          </a:xfrm>
          <a:prstGeom prst="rect">
            <a:avLst/>
          </a:prstGeom>
        </p:spPr>
        <p:txBody>
          <a:bodyPr vert="horz" wrap="square" lIns="0" tIns="0" rIns="0" bIns="0" rtlCol="0" anchor="t" anchorCtr="0">
            <a:spAutoFit/>
          </a:bodyPr>
          <a:lstStyle/>
          <a:p>
            <a:r>
              <a:rPr lang="en-US" noProof="0" dirty="0"/>
              <a:t>Insert page title (sentence case)</a:t>
            </a:r>
          </a:p>
        </p:txBody>
      </p:sp>
      <p:grpSp>
        <p:nvGrpSpPr>
          <p:cNvPr id="4" name="Group 3"/>
          <p:cNvGrpSpPr/>
          <p:nvPr/>
        </p:nvGrpSpPr>
        <p:grpSpPr>
          <a:xfrm>
            <a:off x="0" y="0"/>
            <a:ext cx="12196800" cy="251942"/>
            <a:chOff x="0" y="0"/>
            <a:chExt cx="12196800" cy="251942"/>
          </a:xfrm>
        </p:grpSpPr>
        <p:sp>
          <p:nvSpPr>
            <p:cNvPr id="13" name="Rectangle 12"/>
            <p:cNvSpPr/>
            <p:nvPr userDrawn="1"/>
          </p:nvSpPr>
          <p:spPr bwMode="gray">
            <a:xfrm>
              <a:off x="0" y="0"/>
              <a:ext cx="12196800" cy="251942"/>
            </a:xfrm>
            <a:prstGeom prst="rect">
              <a:avLst/>
            </a:prstGeom>
            <a:solidFill>
              <a:srgbClr val="000000"/>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nvGrpSpPr>
            <p:cNvPr id="14" name="Secondary Motion Band"/>
            <p:cNvGrpSpPr/>
            <p:nvPr userDrawn="1"/>
          </p:nvGrpSpPr>
          <p:grpSpPr>
            <a:xfrm>
              <a:off x="10683752" y="0"/>
              <a:ext cx="1513048" cy="251942"/>
              <a:chOff x="10682127" y="0"/>
              <a:chExt cx="1513048" cy="252000"/>
            </a:xfrm>
          </p:grpSpPr>
          <p:sp>
            <p:nvSpPr>
              <p:cNvPr id="15" name="Rectangle 14"/>
              <p:cNvSpPr/>
              <p:nvPr userDrawn="1"/>
            </p:nvSpPr>
            <p:spPr bwMode="gray">
              <a:xfrm>
                <a:off x="11691175" y="0"/>
                <a:ext cx="504000" cy="252000"/>
              </a:xfrm>
              <a:prstGeom prst="rect">
                <a:avLst/>
              </a:prstGeom>
              <a:solidFill>
                <a:schemeClr val="accent1"/>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9" name="Rectangle 18"/>
              <p:cNvSpPr/>
              <p:nvPr userDrawn="1"/>
            </p:nvSpPr>
            <p:spPr bwMode="gray">
              <a:xfrm>
                <a:off x="11186476" y="0"/>
                <a:ext cx="504000" cy="25200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0" name="Rectangle 19"/>
              <p:cNvSpPr/>
              <p:nvPr userDrawn="1"/>
            </p:nvSpPr>
            <p:spPr bwMode="gray">
              <a:xfrm>
                <a:off x="10682127" y="0"/>
                <a:ext cx="504000" cy="25200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gr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5" r:id="rId3"/>
    <p:sldLayoutId id="2147483741" r:id="rId4"/>
    <p:sldLayoutId id="2147483765" r:id="rId5"/>
    <p:sldLayoutId id="2147483767" r:id="rId6"/>
    <p:sldLayoutId id="2147483743" r:id="rId7"/>
    <p:sldLayoutId id="2147483774" r:id="rId8"/>
    <p:sldLayoutId id="2147483745" r:id="rId9"/>
    <p:sldLayoutId id="2147483760" r:id="rId10"/>
    <p:sldLayoutId id="2147483768" r:id="rId11"/>
    <p:sldLayoutId id="2147483769" r:id="rId12"/>
    <p:sldLayoutId id="2147483770" r:id="rId13"/>
    <p:sldLayoutId id="2147483744" r:id="rId14"/>
    <p:sldLayoutId id="2147483757" r:id="rId15"/>
    <p:sldLayoutId id="2147483748" r:id="rId16"/>
    <p:sldLayoutId id="2147483762" r:id="rId17"/>
    <p:sldLayoutId id="2147483771" r:id="rId18"/>
    <p:sldLayoutId id="2147483763" r:id="rId19"/>
    <p:sldLayoutId id="2147483751" r:id="rId20"/>
    <p:sldLayoutId id="2147483753" r:id="rId21"/>
    <p:sldLayoutId id="2147483756" r:id="rId22"/>
    <p:sldLayoutId id="2147483740" r:id="rId23"/>
    <p:sldLayoutId id="2147483754" r:id="rId24"/>
    <p:sldLayoutId id="2147483755" r:id="rId25"/>
    <p:sldLayoutId id="2147483776" r:id="rId26"/>
    <p:sldLayoutId id="2147483777" r:id="rId27"/>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2.png"/><Relationship Id="rId7"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8.png"/><Relationship Id="rId4" Type="http://schemas.openxmlformats.org/officeDocument/2006/relationships/hyperlink" Target="http://www.sap.com/blockchain" TargetMode="External"/><Relationship Id="rId9"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8.xml"/><Relationship Id="rId5" Type="http://schemas.openxmlformats.org/officeDocument/2006/relationships/image" Target="../media/image32.png"/><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5.png"/><Relationship Id="rId7" Type="http://schemas.openxmlformats.org/officeDocument/2006/relationships/image" Target="../media/image38.png"/><Relationship Id="rId12" Type="http://schemas.openxmlformats.org/officeDocument/2006/relationships/image" Target="../media/image43.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25.png"/><Relationship Id="rId11" Type="http://schemas.openxmlformats.org/officeDocument/2006/relationships/image" Target="../media/image42.png"/><Relationship Id="rId5" Type="http://schemas.openxmlformats.org/officeDocument/2006/relationships/image" Target="../media/image37.png"/><Relationship Id="rId10" Type="http://schemas.openxmlformats.org/officeDocument/2006/relationships/image" Target="../media/image41.png"/><Relationship Id="rId4" Type="http://schemas.openxmlformats.org/officeDocument/2006/relationships/image" Target="../media/image36.png"/><Relationship Id="rId9" Type="http://schemas.openxmlformats.org/officeDocument/2006/relationships/image" Target="../media/image40.png"/></Relationships>
</file>

<file path=ppt/slides/_rels/slide17.xml.rels><?xml version="1.0" encoding="UTF-8" standalone="yes"?>
<Relationships xmlns="http://schemas.openxmlformats.org/package/2006/relationships"><Relationship Id="rId3" Type="http://schemas.openxmlformats.org/officeDocument/2006/relationships/image" Target="../media/image44.png"/><Relationship Id="rId7" Type="http://schemas.openxmlformats.org/officeDocument/2006/relationships/image" Target="../media/image48.png"/><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1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8" Type="http://schemas.openxmlformats.org/officeDocument/2006/relationships/image" Target="../media/image56.jpeg"/><Relationship Id="rId13" Type="http://schemas.openxmlformats.org/officeDocument/2006/relationships/image" Target="../media/image61.png"/><Relationship Id="rId18" Type="http://schemas.openxmlformats.org/officeDocument/2006/relationships/image" Target="../media/image66.png"/><Relationship Id="rId26" Type="http://schemas.openxmlformats.org/officeDocument/2006/relationships/image" Target="../media/image74.png"/><Relationship Id="rId39" Type="http://schemas.openxmlformats.org/officeDocument/2006/relationships/image" Target="../media/image87.png"/><Relationship Id="rId3" Type="http://schemas.openxmlformats.org/officeDocument/2006/relationships/image" Target="../media/image51.png"/><Relationship Id="rId21" Type="http://schemas.openxmlformats.org/officeDocument/2006/relationships/image" Target="../media/image69.jpeg"/><Relationship Id="rId34" Type="http://schemas.openxmlformats.org/officeDocument/2006/relationships/image" Target="../media/image82.png"/><Relationship Id="rId7" Type="http://schemas.openxmlformats.org/officeDocument/2006/relationships/image" Target="../media/image55.png"/><Relationship Id="rId12" Type="http://schemas.openxmlformats.org/officeDocument/2006/relationships/image" Target="../media/image60.jpeg"/><Relationship Id="rId17" Type="http://schemas.openxmlformats.org/officeDocument/2006/relationships/image" Target="../media/image65.png"/><Relationship Id="rId25" Type="http://schemas.openxmlformats.org/officeDocument/2006/relationships/image" Target="../media/image73.jpeg"/><Relationship Id="rId33" Type="http://schemas.openxmlformats.org/officeDocument/2006/relationships/image" Target="../media/image81.png"/><Relationship Id="rId38" Type="http://schemas.openxmlformats.org/officeDocument/2006/relationships/image" Target="../media/image86.jpeg"/><Relationship Id="rId2" Type="http://schemas.openxmlformats.org/officeDocument/2006/relationships/image" Target="../media/image50.png"/><Relationship Id="rId16" Type="http://schemas.openxmlformats.org/officeDocument/2006/relationships/image" Target="../media/image64.jpeg"/><Relationship Id="rId20" Type="http://schemas.openxmlformats.org/officeDocument/2006/relationships/image" Target="../media/image68.png"/><Relationship Id="rId29" Type="http://schemas.openxmlformats.org/officeDocument/2006/relationships/image" Target="../media/image77.jpeg"/><Relationship Id="rId1" Type="http://schemas.openxmlformats.org/officeDocument/2006/relationships/slideLayout" Target="../slideLayouts/slideLayout7.xml"/><Relationship Id="rId6" Type="http://schemas.openxmlformats.org/officeDocument/2006/relationships/image" Target="../media/image54.png"/><Relationship Id="rId11" Type="http://schemas.openxmlformats.org/officeDocument/2006/relationships/image" Target="../media/image59.png"/><Relationship Id="rId24" Type="http://schemas.openxmlformats.org/officeDocument/2006/relationships/image" Target="../media/image72.png"/><Relationship Id="rId32" Type="http://schemas.openxmlformats.org/officeDocument/2006/relationships/image" Target="../media/image80.png"/><Relationship Id="rId37" Type="http://schemas.openxmlformats.org/officeDocument/2006/relationships/image" Target="../media/image85.png"/><Relationship Id="rId5" Type="http://schemas.openxmlformats.org/officeDocument/2006/relationships/image" Target="../media/image53.png"/><Relationship Id="rId15" Type="http://schemas.openxmlformats.org/officeDocument/2006/relationships/image" Target="../media/image63.png"/><Relationship Id="rId23" Type="http://schemas.openxmlformats.org/officeDocument/2006/relationships/image" Target="../media/image71.png"/><Relationship Id="rId28" Type="http://schemas.openxmlformats.org/officeDocument/2006/relationships/image" Target="../media/image76.png"/><Relationship Id="rId36" Type="http://schemas.openxmlformats.org/officeDocument/2006/relationships/image" Target="../media/image84.jpeg"/><Relationship Id="rId10" Type="http://schemas.openxmlformats.org/officeDocument/2006/relationships/image" Target="../media/image58.jpeg"/><Relationship Id="rId19" Type="http://schemas.openxmlformats.org/officeDocument/2006/relationships/image" Target="../media/image67.png"/><Relationship Id="rId31" Type="http://schemas.openxmlformats.org/officeDocument/2006/relationships/image" Target="../media/image79.png"/><Relationship Id="rId4" Type="http://schemas.openxmlformats.org/officeDocument/2006/relationships/image" Target="../media/image52.png"/><Relationship Id="rId9" Type="http://schemas.openxmlformats.org/officeDocument/2006/relationships/image" Target="../media/image57.png"/><Relationship Id="rId14" Type="http://schemas.openxmlformats.org/officeDocument/2006/relationships/image" Target="../media/image62.png"/><Relationship Id="rId22" Type="http://schemas.openxmlformats.org/officeDocument/2006/relationships/image" Target="../media/image70.jpeg"/><Relationship Id="rId27" Type="http://schemas.openxmlformats.org/officeDocument/2006/relationships/image" Target="../media/image75.png"/><Relationship Id="rId30" Type="http://schemas.openxmlformats.org/officeDocument/2006/relationships/image" Target="../media/image78.png"/><Relationship Id="rId35" Type="http://schemas.openxmlformats.org/officeDocument/2006/relationships/image" Target="../media/image8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88.png"/><Relationship Id="rId7" Type="http://schemas.openxmlformats.org/officeDocument/2006/relationships/image" Target="../media/image91.png"/><Relationship Id="rId2" Type="http://schemas.openxmlformats.org/officeDocument/2006/relationships/notesSlide" Target="../notesSlides/notesSlide18.xml"/><Relationship Id="rId1" Type="http://schemas.openxmlformats.org/officeDocument/2006/relationships/slideLayout" Target="../slideLayouts/slideLayout8.xml"/><Relationship Id="rId6" Type="http://schemas.openxmlformats.org/officeDocument/2006/relationships/hyperlink" Target="http://www.sap.com/blockchain" TargetMode="External"/><Relationship Id="rId5" Type="http://schemas.openxmlformats.org/officeDocument/2006/relationships/image" Target="../media/image90.png"/><Relationship Id="rId4" Type="http://schemas.openxmlformats.org/officeDocument/2006/relationships/image" Target="../media/image89.png"/></Relationships>
</file>

<file path=ppt/slides/_rels/slide21.xml.rels><?xml version="1.0" encoding="UTF-8" standalone="yes"?>
<Relationships xmlns="http://schemas.openxmlformats.org/package/2006/relationships"><Relationship Id="rId8" Type="http://schemas.openxmlformats.org/officeDocument/2006/relationships/hyperlink" Target="https://jam4.sapjam.com/groups/86NSmfcwJjQb49xmMr1Sqq/overview_page/7tbkcOUk7ReHlTfvgu5CBZ" TargetMode="External"/><Relationship Id="rId3" Type="http://schemas.openxmlformats.org/officeDocument/2006/relationships/hyperlink" Target="sap.com/blockchain" TargetMode="External"/><Relationship Id="rId7" Type="http://schemas.openxmlformats.org/officeDocument/2006/relationships/hyperlink" Target="https://jam4.sapjam.com/blogs/show/ed8zuG02E39TVFYBAY7sg8?_lightbox=true" TargetMode="External"/><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hyperlink" Target="https://go.sap.corp/BlockchainContacts" TargetMode="External"/><Relationship Id="rId11" Type="http://schemas.openxmlformats.org/officeDocument/2006/relationships/image" Target="../media/image92.png"/><Relationship Id="rId5" Type="http://schemas.openxmlformats.org/officeDocument/2006/relationships/hyperlink" Target="https://go.sap.corp/blockchain" TargetMode="External"/><Relationship Id="rId10" Type="http://schemas.openxmlformats.org/officeDocument/2006/relationships/hyperlink" Target="https://www.sap.com/cmp/dg/crm-xm17-gtm-dsc-bc/index.html?url_id=text-us-sapcom-blockchain-landing-earlyadopters" TargetMode="External"/><Relationship Id="rId4" Type="http://schemas.openxmlformats.org/officeDocument/2006/relationships/hyperlink" Target="sap.com/ML" TargetMode="External"/><Relationship Id="rId9" Type="http://schemas.openxmlformats.org/officeDocument/2006/relationships/hyperlink" Target="https://twitter.com/SAPLeonardo"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8" Type="http://schemas.openxmlformats.org/officeDocument/2006/relationships/image" Target="../media/image99.png"/><Relationship Id="rId3" Type="http://schemas.openxmlformats.org/officeDocument/2006/relationships/image" Target="../media/image94.png"/><Relationship Id="rId7" Type="http://schemas.openxmlformats.org/officeDocument/2006/relationships/image" Target="../media/image98.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97.png"/><Relationship Id="rId5" Type="http://schemas.openxmlformats.org/officeDocument/2006/relationships/image" Target="../media/image96.png"/><Relationship Id="rId4" Type="http://schemas.openxmlformats.org/officeDocument/2006/relationships/image" Target="../media/image95.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8.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23.xml"/><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105.emf"/><Relationship Id="rId5" Type="http://schemas.openxmlformats.org/officeDocument/2006/relationships/image" Target="../media/image104.png"/><Relationship Id="rId4" Type="http://schemas.openxmlformats.org/officeDocument/2006/relationships/image" Target="../media/image10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www.mas.gov.sg/~/media/ProjectUbin/Project%20Ubin%20%20SGD%20on%20Distributed%20Ledger.pdf"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hyperlink" Target="https://media.coindesk.com/uploads/2017/09/State-of-Blockchain-Q2-2017-.pdf" TargetMode="External"/><Relationship Id="rId5" Type="http://schemas.openxmlformats.org/officeDocument/2006/relationships/hyperlink" Target="https://apiumhub.com/tech-blog-barcelona/blockchain-technology/" TargetMode="External"/><Relationship Id="rId4" Type="http://schemas.openxmlformats.org/officeDocument/2006/relationships/hyperlink" Target="http://www.pistoiaalliance.org/83-life-science-leaders-believe-blockchain-will-adopted-within-five-years-finds-survey-pistoia-alliance/"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6.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2"/>
          </p:nvPr>
        </p:nvPicPr>
        <p:blipFill rotWithShape="1">
          <a:blip r:embed="rId3" cstate="print">
            <a:extLst>
              <a:ext uri="{28A0092B-C50C-407E-A947-70E740481C1C}">
                <a14:useLocalDpi xmlns:a14="http://schemas.microsoft.com/office/drawing/2010/main"/>
              </a:ext>
            </a:extLst>
          </a:blip>
          <a:srcRect r="-3"/>
          <a:stretch/>
        </p:blipFill>
        <p:spPr/>
      </p:pic>
      <p:sp>
        <p:nvSpPr>
          <p:cNvPr id="9" name="Subtitle 8"/>
          <p:cNvSpPr>
            <a:spLocks noGrp="1"/>
          </p:cNvSpPr>
          <p:nvPr>
            <p:ph type="subTitle" idx="1"/>
          </p:nvPr>
        </p:nvSpPr>
        <p:spPr/>
        <p:txBody>
          <a:bodyPr/>
          <a:lstStyle/>
          <a:p>
            <a:r>
              <a:rPr lang="en-US" dirty="0"/>
              <a:t>Raimund Gross</a:t>
            </a:r>
          </a:p>
          <a:p>
            <a:r>
              <a:rPr lang="en-US" dirty="0"/>
              <a:t>March 2017</a:t>
            </a:r>
          </a:p>
        </p:txBody>
      </p:sp>
      <p:sp>
        <p:nvSpPr>
          <p:cNvPr id="10" name="Text Placeholder 9"/>
          <p:cNvSpPr>
            <a:spLocks noGrp="1"/>
          </p:cNvSpPr>
          <p:nvPr>
            <p:ph type="body" sz="quarter" idx="14"/>
          </p:nvPr>
        </p:nvSpPr>
        <p:spPr>
          <a:xfrm>
            <a:off x="288000" y="4024430"/>
            <a:ext cx="10899174" cy="498598"/>
          </a:xfrm>
        </p:spPr>
        <p:txBody>
          <a:bodyPr/>
          <a:lstStyle/>
          <a:p>
            <a:r>
              <a:rPr lang="en-US" dirty="0">
                <a:solidFill>
                  <a:schemeClr val="accent1"/>
                </a:solidFill>
              </a:rPr>
              <a:t>Blockchain Master – L0/L1 Overview</a:t>
            </a:r>
          </a:p>
        </p:txBody>
      </p:sp>
      <p:grpSp>
        <p:nvGrpSpPr>
          <p:cNvPr id="11" name="Group 10"/>
          <p:cNvGrpSpPr/>
          <p:nvPr/>
        </p:nvGrpSpPr>
        <p:grpSpPr>
          <a:xfrm>
            <a:off x="9171173" y="0"/>
            <a:ext cx="3024002" cy="3430006"/>
            <a:chOff x="9171173" y="0"/>
            <a:chExt cx="3024002" cy="3430006"/>
          </a:xfrm>
        </p:grpSpPr>
        <p:sp>
          <p:nvSpPr>
            <p:cNvPr id="12" name="Rectangle 11"/>
            <p:cNvSpPr/>
            <p:nvPr userDrawn="1"/>
          </p:nvSpPr>
          <p:spPr bwMode="gray">
            <a:xfrm>
              <a:off x="11187175" y="0"/>
              <a:ext cx="1008000" cy="3430006"/>
            </a:xfrm>
            <a:prstGeom prst="rect">
              <a:avLst/>
            </a:prstGeom>
            <a:solidFill>
              <a:schemeClr val="accent1"/>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3" name="Rectangle 12"/>
            <p:cNvSpPr/>
            <p:nvPr userDrawn="1"/>
          </p:nvSpPr>
          <p:spPr bwMode="gray">
            <a:xfrm>
              <a:off x="10179174" y="0"/>
              <a:ext cx="1008000" cy="3430006"/>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5" name="Rectangle 14"/>
            <p:cNvSpPr/>
            <p:nvPr userDrawn="1"/>
          </p:nvSpPr>
          <p:spPr bwMode="gray">
            <a:xfrm>
              <a:off x="9171173" y="0"/>
              <a:ext cx="1008000" cy="3430006"/>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spTree>
    <p:extLst>
      <p:ext uri="{BB962C8B-B14F-4D97-AF65-F5344CB8AC3E}">
        <p14:creationId xmlns:p14="http://schemas.microsoft.com/office/powerpoint/2010/main" val="20420608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stretch>
            <a:fillRect/>
          </a:stretch>
        </p:blipFill>
        <p:spPr>
          <a:xfrm>
            <a:off x="3213799" y="2103819"/>
            <a:ext cx="1824582" cy="1067036"/>
          </a:xfrm>
          <a:prstGeom prst="rect">
            <a:avLst/>
          </a:prstGeom>
        </p:spPr>
      </p:pic>
      <p:sp>
        <p:nvSpPr>
          <p:cNvPr id="38" name="TextBox 37"/>
          <p:cNvSpPr txBox="1"/>
          <p:nvPr/>
        </p:nvSpPr>
        <p:spPr>
          <a:xfrm>
            <a:off x="688255" y="3254778"/>
            <a:ext cx="2167260" cy="276999"/>
          </a:xfrm>
          <a:prstGeom prst="rect">
            <a:avLst/>
          </a:prstGeom>
          <a:noFill/>
        </p:spPr>
        <p:txBody>
          <a:bodyPr wrap="none" lIns="0" tIns="0" rIns="0" bIns="0" rtlCol="0">
            <a:spAutoFit/>
          </a:bodyPr>
          <a:lstStyle/>
          <a:p>
            <a:pPr algn="ctr" fontAlgn="base">
              <a:spcBef>
                <a:spcPct val="50000"/>
              </a:spcBef>
              <a:spcAft>
                <a:spcPct val="0"/>
              </a:spcAft>
              <a:buClr>
                <a:srgbClr val="F0AB00"/>
              </a:buClr>
              <a:buSzPct val="80000"/>
            </a:pPr>
            <a:r>
              <a:rPr lang="de-DE" sz="1800" kern="0" dirty="0" err="1">
                <a:latin typeface="+mn-lt"/>
                <a:ea typeface="Arial Unicode MS" pitchFamily="34" charset="-128"/>
                <a:cs typeface="Arial Unicode MS" pitchFamily="34" charset="-128"/>
              </a:rPr>
              <a:t>Fewer</a:t>
            </a:r>
            <a:r>
              <a:rPr lang="de-DE" sz="1800" kern="0" dirty="0">
                <a:latin typeface="+mn-lt"/>
                <a:ea typeface="Arial Unicode MS" pitchFamily="34" charset="-128"/>
                <a:cs typeface="Arial Unicode MS" pitchFamily="34" charset="-128"/>
              </a:rPr>
              <a:t> Intermediaries</a:t>
            </a:r>
          </a:p>
        </p:txBody>
      </p:sp>
      <p:sp>
        <p:nvSpPr>
          <p:cNvPr id="39" name="TextBox 38"/>
          <p:cNvSpPr txBox="1"/>
          <p:nvPr/>
        </p:nvSpPr>
        <p:spPr>
          <a:xfrm>
            <a:off x="874204" y="5308311"/>
            <a:ext cx="1795363" cy="276999"/>
          </a:xfrm>
          <a:prstGeom prst="rect">
            <a:avLst/>
          </a:prstGeom>
          <a:noFill/>
        </p:spPr>
        <p:txBody>
          <a:bodyPr wrap="none" lIns="0" tIns="0" rIns="0" bIns="0" rtlCol="0">
            <a:spAutoFit/>
          </a:bodyPr>
          <a:lstStyle/>
          <a:p>
            <a:pPr algn="ctr" fontAlgn="base">
              <a:spcBef>
                <a:spcPct val="50000"/>
              </a:spcBef>
              <a:spcAft>
                <a:spcPct val="0"/>
              </a:spcAft>
              <a:buClr>
                <a:srgbClr val="F0AB00"/>
              </a:buClr>
              <a:buSzPct val="80000"/>
            </a:pPr>
            <a:r>
              <a:rPr lang="de-DE" sz="1800" kern="0" dirty="0" err="1">
                <a:latin typeface="+mn-lt"/>
                <a:ea typeface="Arial Unicode MS" pitchFamily="34" charset="-128"/>
                <a:cs typeface="Arial Unicode MS" pitchFamily="34" charset="-128"/>
              </a:rPr>
              <a:t>Faster</a:t>
            </a:r>
            <a:r>
              <a:rPr lang="de-DE" sz="1800" kern="0" dirty="0">
                <a:latin typeface="+mn-lt"/>
                <a:ea typeface="Arial Unicode MS" pitchFamily="34" charset="-128"/>
                <a:cs typeface="Arial Unicode MS" pitchFamily="34" charset="-128"/>
              </a:rPr>
              <a:t> </a:t>
            </a:r>
            <a:r>
              <a:rPr lang="de-DE" sz="1800" kern="0" dirty="0" err="1">
                <a:latin typeface="+mn-lt"/>
                <a:ea typeface="Arial Unicode MS" pitchFamily="34" charset="-128"/>
                <a:cs typeface="Arial Unicode MS" pitchFamily="34" charset="-128"/>
              </a:rPr>
              <a:t>Processes</a:t>
            </a:r>
            <a:endParaRPr lang="de-DE" sz="1800" kern="0" dirty="0">
              <a:latin typeface="+mn-lt"/>
              <a:ea typeface="Arial Unicode MS" pitchFamily="34" charset="-128"/>
              <a:cs typeface="Arial Unicode MS" pitchFamily="34" charset="-128"/>
            </a:endParaRPr>
          </a:p>
        </p:txBody>
      </p:sp>
      <p:sp>
        <p:nvSpPr>
          <p:cNvPr id="40" name="TextBox 39"/>
          <p:cNvSpPr txBox="1"/>
          <p:nvPr/>
        </p:nvSpPr>
        <p:spPr>
          <a:xfrm>
            <a:off x="5570390" y="3254778"/>
            <a:ext cx="1410643" cy="276999"/>
          </a:xfrm>
          <a:prstGeom prst="rect">
            <a:avLst/>
          </a:prstGeom>
          <a:noFill/>
        </p:spPr>
        <p:txBody>
          <a:bodyPr wrap="none" lIns="0" tIns="0" rIns="0" bIns="0" rtlCol="0">
            <a:spAutoFit/>
          </a:bodyPr>
          <a:lstStyle/>
          <a:p>
            <a:pPr algn="ctr" fontAlgn="base">
              <a:spcBef>
                <a:spcPct val="50000"/>
              </a:spcBef>
              <a:spcAft>
                <a:spcPct val="0"/>
              </a:spcAft>
              <a:buClr>
                <a:srgbClr val="F0AB00"/>
              </a:buClr>
              <a:buSzPct val="80000"/>
            </a:pPr>
            <a:r>
              <a:rPr lang="de-DE" sz="1800" kern="0" dirty="0" err="1">
                <a:latin typeface="+mn-lt"/>
                <a:ea typeface="Arial Unicode MS" pitchFamily="34" charset="-128"/>
                <a:cs typeface="Arial Unicode MS" pitchFamily="34" charset="-128"/>
              </a:rPr>
              <a:t>Transparency</a:t>
            </a:r>
            <a:endParaRPr lang="de-DE" sz="1800" kern="0" dirty="0">
              <a:latin typeface="+mn-lt"/>
              <a:ea typeface="Arial Unicode MS" pitchFamily="34" charset="-128"/>
              <a:cs typeface="Arial Unicode MS" pitchFamily="34" charset="-128"/>
            </a:endParaRPr>
          </a:p>
        </p:txBody>
      </p:sp>
      <p:sp>
        <p:nvSpPr>
          <p:cNvPr id="41" name="TextBox 40"/>
          <p:cNvSpPr txBox="1"/>
          <p:nvPr/>
        </p:nvSpPr>
        <p:spPr>
          <a:xfrm>
            <a:off x="3632365" y="3239827"/>
            <a:ext cx="987450" cy="276999"/>
          </a:xfrm>
          <a:prstGeom prst="rect">
            <a:avLst/>
          </a:prstGeom>
          <a:noFill/>
        </p:spPr>
        <p:txBody>
          <a:bodyPr wrap="none" lIns="0" tIns="0" rIns="0" bIns="0" rtlCol="0">
            <a:spAutoFit/>
          </a:bodyPr>
          <a:lstStyle/>
          <a:p>
            <a:pPr algn="ctr" fontAlgn="base">
              <a:spcBef>
                <a:spcPct val="50000"/>
              </a:spcBef>
              <a:spcAft>
                <a:spcPct val="0"/>
              </a:spcAft>
              <a:buClr>
                <a:srgbClr val="F0AB00"/>
              </a:buClr>
              <a:buSzPct val="80000"/>
            </a:pPr>
            <a:r>
              <a:rPr lang="de-DE" sz="1800" kern="0" dirty="0">
                <a:latin typeface="+mn-lt"/>
                <a:ea typeface="Arial Unicode MS" pitchFamily="34" charset="-128"/>
                <a:cs typeface="Arial Unicode MS" pitchFamily="34" charset="-128"/>
              </a:rPr>
              <a:t>Efficiency</a:t>
            </a:r>
          </a:p>
        </p:txBody>
      </p:sp>
      <p:sp>
        <p:nvSpPr>
          <p:cNvPr id="42" name="TextBox 41"/>
          <p:cNvSpPr txBox="1"/>
          <p:nvPr/>
        </p:nvSpPr>
        <p:spPr>
          <a:xfrm>
            <a:off x="3709309" y="5308311"/>
            <a:ext cx="833562" cy="276999"/>
          </a:xfrm>
          <a:prstGeom prst="rect">
            <a:avLst/>
          </a:prstGeom>
          <a:noFill/>
        </p:spPr>
        <p:txBody>
          <a:bodyPr wrap="none" lIns="0" tIns="0" rIns="0" bIns="0" rtlCol="0">
            <a:spAutoFit/>
          </a:bodyPr>
          <a:lstStyle/>
          <a:p>
            <a:pPr algn="ctr" fontAlgn="base">
              <a:spcBef>
                <a:spcPct val="50000"/>
              </a:spcBef>
              <a:spcAft>
                <a:spcPct val="0"/>
              </a:spcAft>
              <a:buClr>
                <a:srgbClr val="F0AB00"/>
              </a:buClr>
              <a:buSzPct val="80000"/>
            </a:pPr>
            <a:r>
              <a:rPr lang="de-DE" sz="1800" kern="0" dirty="0">
                <a:latin typeface="+mn-lt"/>
                <a:ea typeface="Arial Unicode MS" pitchFamily="34" charset="-128"/>
                <a:cs typeface="Arial Unicode MS" pitchFamily="34" charset="-128"/>
              </a:rPr>
              <a:t>Security</a:t>
            </a:r>
          </a:p>
        </p:txBody>
      </p:sp>
      <p:sp>
        <p:nvSpPr>
          <p:cNvPr id="43" name="TextBox 42"/>
          <p:cNvSpPr txBox="1"/>
          <p:nvPr/>
        </p:nvSpPr>
        <p:spPr>
          <a:xfrm>
            <a:off x="5692218" y="5308311"/>
            <a:ext cx="1166986" cy="276999"/>
          </a:xfrm>
          <a:prstGeom prst="rect">
            <a:avLst/>
          </a:prstGeom>
          <a:noFill/>
        </p:spPr>
        <p:txBody>
          <a:bodyPr wrap="none" lIns="0" tIns="0" rIns="0" bIns="0" rtlCol="0">
            <a:spAutoFit/>
          </a:bodyPr>
          <a:lstStyle/>
          <a:p>
            <a:pPr algn="ctr" fontAlgn="base">
              <a:spcBef>
                <a:spcPct val="50000"/>
              </a:spcBef>
              <a:spcAft>
                <a:spcPct val="0"/>
              </a:spcAft>
              <a:buClr>
                <a:srgbClr val="F0AB00"/>
              </a:buClr>
              <a:buSzPct val="80000"/>
            </a:pPr>
            <a:r>
              <a:rPr lang="de-DE" sz="1800" kern="0" dirty="0">
                <a:latin typeface="+mn-lt"/>
                <a:ea typeface="Arial Unicode MS" pitchFamily="34" charset="-128"/>
                <a:cs typeface="Arial Unicode MS" pitchFamily="34" charset="-128"/>
              </a:rPr>
              <a:t>Automation</a:t>
            </a:r>
          </a:p>
        </p:txBody>
      </p:sp>
      <p:sp>
        <p:nvSpPr>
          <p:cNvPr id="2" name="Title 1"/>
          <p:cNvSpPr>
            <a:spLocks noGrp="1"/>
          </p:cNvSpPr>
          <p:nvPr>
            <p:ph type="title"/>
          </p:nvPr>
        </p:nvSpPr>
        <p:spPr>
          <a:xfrm>
            <a:off x="504001" y="504000"/>
            <a:ext cx="11186476" cy="369332"/>
          </a:xfrm>
        </p:spPr>
        <p:txBody>
          <a:bodyPr/>
          <a:lstStyle/>
          <a:p>
            <a:r>
              <a:rPr lang="de-DE" dirty="0">
                <a:latin typeface="+mn-lt"/>
              </a:rPr>
              <a:t>SAP Leonardo </a:t>
            </a:r>
            <a:r>
              <a:rPr lang="de-DE" dirty="0" err="1">
                <a:latin typeface="+mn-lt"/>
              </a:rPr>
              <a:t>Blockchain</a:t>
            </a:r>
            <a:r>
              <a:rPr lang="de-DE" dirty="0">
                <a:latin typeface="+mn-lt"/>
              </a:rPr>
              <a:t> – The Trust Engine</a:t>
            </a:r>
          </a:p>
        </p:txBody>
      </p:sp>
      <p:sp>
        <p:nvSpPr>
          <p:cNvPr id="24" name="Rectangle 23"/>
          <p:cNvSpPr/>
          <p:nvPr/>
        </p:nvSpPr>
        <p:spPr>
          <a:xfrm>
            <a:off x="8030141" y="2769125"/>
            <a:ext cx="3762577" cy="2246769"/>
          </a:xfrm>
          <a:prstGeom prst="rect">
            <a:avLst/>
          </a:prstGeom>
        </p:spPr>
        <p:txBody>
          <a:bodyPr wrap="square">
            <a:spAutoFit/>
          </a:bodyPr>
          <a:lstStyle/>
          <a:p>
            <a:r>
              <a:rPr lang="en-US" sz="2000" dirty="0">
                <a:latin typeface="+mn-lt"/>
              </a:rPr>
              <a:t>Foundation for building </a:t>
            </a:r>
            <a:br>
              <a:rPr lang="en-US" sz="2000" dirty="0">
                <a:latin typeface="+mn-lt"/>
              </a:rPr>
            </a:br>
            <a:r>
              <a:rPr lang="en-US" sz="2000" b="1" dirty="0">
                <a:latin typeface="+mn-lt"/>
              </a:rPr>
              <a:t>transactional applications </a:t>
            </a:r>
            <a:br>
              <a:rPr lang="en-US" sz="2000" b="1" dirty="0">
                <a:solidFill>
                  <a:schemeClr val="accent1"/>
                </a:solidFill>
                <a:latin typeface="+mn-lt"/>
              </a:rPr>
            </a:br>
            <a:r>
              <a:rPr lang="en-US" sz="2000" dirty="0">
                <a:latin typeface="+mn-lt"/>
              </a:rPr>
              <a:t>that establish </a:t>
            </a:r>
            <a:r>
              <a:rPr lang="en-US" sz="2000" b="1" dirty="0">
                <a:latin typeface="+mn-lt"/>
              </a:rPr>
              <a:t>trust and transparency </a:t>
            </a:r>
            <a:r>
              <a:rPr lang="en-US" sz="2000" dirty="0">
                <a:latin typeface="+mn-lt"/>
              </a:rPr>
              <a:t>while streamlining business processes </a:t>
            </a:r>
            <a:r>
              <a:rPr lang="en-US" sz="2000" b="1" dirty="0">
                <a:latin typeface="+mn-lt"/>
              </a:rPr>
              <a:t>across company boundaries</a:t>
            </a:r>
            <a:r>
              <a:rPr lang="en-US" sz="2000" dirty="0">
                <a:latin typeface="+mn-lt"/>
              </a:rPr>
              <a:t>.</a:t>
            </a:r>
          </a:p>
        </p:txBody>
      </p:sp>
      <p:sp>
        <p:nvSpPr>
          <p:cNvPr id="28" name="TextBox 27"/>
          <p:cNvSpPr txBox="1"/>
          <p:nvPr/>
        </p:nvSpPr>
        <p:spPr>
          <a:xfrm>
            <a:off x="8070417" y="5031312"/>
            <a:ext cx="2718693" cy="276999"/>
          </a:xfrm>
          <a:prstGeom prst="rect">
            <a:avLst/>
          </a:prstGeom>
          <a:noFill/>
        </p:spPr>
        <p:txBody>
          <a:bodyPr wrap="none" lIns="0" tIns="0" rIns="0" bIns="0" rtlCol="0">
            <a:spAutoFit/>
          </a:bodyPr>
          <a:lstStyle/>
          <a:p>
            <a:pPr algn="r" fontAlgn="base">
              <a:spcBef>
                <a:spcPct val="50000"/>
              </a:spcBef>
              <a:spcAft>
                <a:spcPct val="0"/>
              </a:spcAft>
              <a:buClr>
                <a:srgbClr val="F0AB00"/>
              </a:buClr>
              <a:buSzPct val="80000"/>
            </a:pPr>
            <a:r>
              <a:rPr lang="de-DE" sz="1800" kern="0" dirty="0">
                <a:latin typeface="+mn-lt"/>
                <a:ea typeface="Arial Unicode MS" pitchFamily="34" charset="-128"/>
                <a:cs typeface="Arial Unicode MS" pitchFamily="34" charset="-128"/>
                <a:hlinkClick r:id="rId4"/>
              </a:rPr>
              <a:t>www.sap.com/blockchain</a:t>
            </a:r>
            <a:r>
              <a:rPr lang="de-DE" sz="1800" kern="0" dirty="0">
                <a:latin typeface="+mn-lt"/>
                <a:ea typeface="Arial Unicode MS" pitchFamily="34" charset="-128"/>
                <a:cs typeface="Arial Unicode MS" pitchFamily="34" charset="-128"/>
              </a:rPr>
              <a:t> </a:t>
            </a:r>
          </a:p>
        </p:txBody>
      </p:sp>
      <p:pic>
        <p:nvPicPr>
          <p:cNvPr id="20" name="Picture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6090" y="4141070"/>
            <a:ext cx="1080000" cy="1080000"/>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17974" y="2083427"/>
            <a:ext cx="1107824" cy="1107822"/>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36124" y="2097750"/>
            <a:ext cx="1079175" cy="1079175"/>
          </a:xfrm>
          <a:prstGeom prst="rect">
            <a:avLst/>
          </a:prstGeom>
        </p:spPr>
      </p:pic>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812946" y="4218305"/>
            <a:ext cx="925530" cy="925530"/>
          </a:xfrm>
          <a:prstGeom prst="rect">
            <a:avLst/>
          </a:prstGeom>
        </p:spPr>
      </p:pic>
      <p:pic>
        <p:nvPicPr>
          <p:cNvPr id="10" name="Picture 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17973" y="4127159"/>
            <a:ext cx="1107826" cy="1107824"/>
          </a:xfrm>
          <a:prstGeom prst="rect">
            <a:avLst/>
          </a:prstGeom>
        </p:spPr>
      </p:pic>
    </p:spTree>
    <p:extLst>
      <p:ext uri="{BB962C8B-B14F-4D97-AF65-F5344CB8AC3E}">
        <p14:creationId xmlns:p14="http://schemas.microsoft.com/office/powerpoint/2010/main" val="13332787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88586" y="483832"/>
            <a:ext cx="10411590" cy="369332"/>
          </a:xfrm>
        </p:spPr>
        <p:txBody>
          <a:bodyPr/>
          <a:lstStyle/>
          <a:p>
            <a:r>
              <a:rPr lang="en-US" dirty="0"/>
              <a:t>Blockchain </a:t>
            </a:r>
            <a:r>
              <a:rPr lang="en-US" dirty="0">
                <a:solidFill>
                  <a:schemeClr val="accent1"/>
                </a:solidFill>
              </a:rPr>
              <a:t>Value Drivers </a:t>
            </a:r>
            <a:r>
              <a:rPr lang="en-US" dirty="0"/>
              <a:t>for Business</a:t>
            </a:r>
          </a:p>
        </p:txBody>
      </p:sp>
      <p:grpSp>
        <p:nvGrpSpPr>
          <p:cNvPr id="3" name="Group 2"/>
          <p:cNvGrpSpPr/>
          <p:nvPr/>
        </p:nvGrpSpPr>
        <p:grpSpPr>
          <a:xfrm>
            <a:off x="439378" y="1693255"/>
            <a:ext cx="11304162" cy="3890681"/>
            <a:chOff x="439378" y="1693255"/>
            <a:chExt cx="11304162" cy="3890681"/>
          </a:xfrm>
        </p:grpSpPr>
        <p:sp>
          <p:nvSpPr>
            <p:cNvPr id="14" name="Shape 145"/>
            <p:cNvSpPr txBox="1">
              <a:spLocks/>
            </p:cNvSpPr>
            <p:nvPr/>
          </p:nvSpPr>
          <p:spPr>
            <a:xfrm>
              <a:off x="9382517" y="1693255"/>
              <a:ext cx="2208477" cy="654528"/>
            </a:xfrm>
            <a:prstGeom prst="rect">
              <a:avLst/>
            </a:prstGeom>
            <a:noFill/>
            <a:ln>
              <a:noFill/>
            </a:ln>
          </p:spPr>
          <p:txBody>
            <a:bodyPr lIns="121880" tIns="121880" rIns="121880" bIns="121880" anchor="ctr" anchorCtr="0">
              <a:noAutofit/>
            </a:bodyPr>
            <a:lstStyle>
              <a:defPPr marR="0" lvl="0" algn="l" rtl="0">
                <a:lnSpc>
                  <a:spcPct val="100000"/>
                </a:lnSpc>
                <a:spcBef>
                  <a:spcPts val="0"/>
                </a:spcBef>
                <a:spcAft>
                  <a:spcPts val="0"/>
                </a:spcAft>
                <a:defRPr lang="en-US"/>
              </a:defPPr>
              <a:lvl1pPr marR="0" lvl="0" algn="ctr">
                <a:lnSpc>
                  <a:spcPct val="100000"/>
                </a:lnSpc>
                <a:spcBef>
                  <a:spcPts val="0"/>
                </a:spcBef>
                <a:spcAft>
                  <a:spcPts val="0"/>
                </a:spcAft>
                <a:buClr>
                  <a:schemeClr val="lt1"/>
                </a:buClr>
                <a:buSzPct val="100000"/>
                <a:buFont typeface="Roboto"/>
                <a:buNone/>
                <a:defRPr sz="2267" b="1" i="0" u="none" strike="noStrike" cap="none">
                  <a:solidFill>
                    <a:schemeClr val="accent2"/>
                  </a:solidFill>
                  <a:latin typeface="BentonSans Bold" panose="02000803000000020004" pitchFamily="2" charset="0"/>
                  <a:ea typeface="Roboto"/>
                  <a:cs typeface="Roboto"/>
                </a:defRPr>
              </a:lvl1pPr>
              <a:lvl2pPr lvl="1">
                <a:spcBef>
                  <a:spcPts val="0"/>
                </a:spcBef>
                <a:buClr>
                  <a:schemeClr val="lt1"/>
                </a:buClr>
                <a:buSzPct val="100000"/>
                <a:buFont typeface="Roboto"/>
                <a:buNone/>
                <a:defRPr sz="3200">
                  <a:solidFill>
                    <a:schemeClr val="lt1"/>
                  </a:solidFill>
                  <a:latin typeface="Roboto"/>
                  <a:ea typeface="Roboto"/>
                  <a:cs typeface="Roboto"/>
                </a:defRPr>
              </a:lvl2pPr>
              <a:lvl3pPr lvl="2">
                <a:spcBef>
                  <a:spcPts val="0"/>
                </a:spcBef>
                <a:buClr>
                  <a:schemeClr val="lt1"/>
                </a:buClr>
                <a:buSzPct val="100000"/>
                <a:buFont typeface="Roboto"/>
                <a:buNone/>
                <a:defRPr sz="3200">
                  <a:solidFill>
                    <a:schemeClr val="lt1"/>
                  </a:solidFill>
                  <a:latin typeface="Roboto"/>
                  <a:ea typeface="Roboto"/>
                  <a:cs typeface="Roboto"/>
                </a:defRPr>
              </a:lvl3pPr>
              <a:lvl4pPr lvl="3">
                <a:spcBef>
                  <a:spcPts val="0"/>
                </a:spcBef>
                <a:buClr>
                  <a:schemeClr val="lt1"/>
                </a:buClr>
                <a:buSzPct val="100000"/>
                <a:buFont typeface="Roboto"/>
                <a:buNone/>
                <a:defRPr sz="3200">
                  <a:solidFill>
                    <a:schemeClr val="lt1"/>
                  </a:solidFill>
                  <a:latin typeface="Roboto"/>
                  <a:ea typeface="Roboto"/>
                  <a:cs typeface="Roboto"/>
                </a:defRPr>
              </a:lvl4pPr>
              <a:lvl5pPr lvl="4">
                <a:spcBef>
                  <a:spcPts val="0"/>
                </a:spcBef>
                <a:buClr>
                  <a:schemeClr val="lt1"/>
                </a:buClr>
                <a:buSzPct val="100000"/>
                <a:buFont typeface="Roboto"/>
                <a:buNone/>
                <a:defRPr sz="3200">
                  <a:solidFill>
                    <a:schemeClr val="lt1"/>
                  </a:solidFill>
                  <a:latin typeface="Roboto"/>
                  <a:ea typeface="Roboto"/>
                  <a:cs typeface="Roboto"/>
                </a:defRPr>
              </a:lvl5pPr>
              <a:lvl6pPr lvl="5">
                <a:spcBef>
                  <a:spcPts val="0"/>
                </a:spcBef>
                <a:buClr>
                  <a:schemeClr val="lt1"/>
                </a:buClr>
                <a:buSzPct val="100000"/>
                <a:buFont typeface="Roboto"/>
                <a:buNone/>
                <a:defRPr sz="3200">
                  <a:solidFill>
                    <a:schemeClr val="lt1"/>
                  </a:solidFill>
                  <a:latin typeface="Roboto"/>
                  <a:ea typeface="Roboto"/>
                  <a:cs typeface="Roboto"/>
                </a:defRPr>
              </a:lvl6pPr>
              <a:lvl7pPr lvl="6">
                <a:spcBef>
                  <a:spcPts val="0"/>
                </a:spcBef>
                <a:buClr>
                  <a:schemeClr val="lt1"/>
                </a:buClr>
                <a:buSzPct val="100000"/>
                <a:buFont typeface="Roboto"/>
                <a:buNone/>
                <a:defRPr sz="3200">
                  <a:solidFill>
                    <a:schemeClr val="lt1"/>
                  </a:solidFill>
                  <a:latin typeface="Roboto"/>
                  <a:ea typeface="Roboto"/>
                  <a:cs typeface="Roboto"/>
                </a:defRPr>
              </a:lvl7pPr>
              <a:lvl8pPr lvl="7">
                <a:spcBef>
                  <a:spcPts val="0"/>
                </a:spcBef>
                <a:buClr>
                  <a:schemeClr val="lt1"/>
                </a:buClr>
                <a:buSzPct val="100000"/>
                <a:buFont typeface="Roboto"/>
                <a:buNone/>
                <a:defRPr sz="3200">
                  <a:solidFill>
                    <a:schemeClr val="lt1"/>
                  </a:solidFill>
                  <a:latin typeface="Roboto"/>
                  <a:ea typeface="Roboto"/>
                  <a:cs typeface="Roboto"/>
                </a:defRPr>
              </a:lvl8pPr>
              <a:lvl9pPr lvl="8">
                <a:spcBef>
                  <a:spcPts val="0"/>
                </a:spcBef>
                <a:buClr>
                  <a:schemeClr val="lt1"/>
                </a:buClr>
                <a:buSzPct val="100000"/>
                <a:buFont typeface="Roboto"/>
                <a:buNone/>
                <a:defRPr sz="3200">
                  <a:solidFill>
                    <a:schemeClr val="lt1"/>
                  </a:solidFill>
                  <a:latin typeface="Roboto"/>
                  <a:ea typeface="Roboto"/>
                  <a:cs typeface="Roboto"/>
                </a:defRPr>
              </a:lvl9pPr>
            </a:lstStyle>
            <a:p>
              <a:r>
                <a:rPr lang="en-US" sz="2000" dirty="0">
                  <a:solidFill>
                    <a:schemeClr val="accent1"/>
                  </a:solidFill>
                  <a:latin typeface="+mj-lt"/>
                  <a:cs typeface="Arial" panose="020B0604020202020204" pitchFamily="34" charset="0"/>
                </a:rPr>
                <a:t>Risk &amp; Fraud</a:t>
              </a:r>
              <a:br>
                <a:rPr lang="en-US" sz="2000" dirty="0">
                  <a:solidFill>
                    <a:schemeClr val="accent1"/>
                  </a:solidFill>
                  <a:latin typeface="+mj-lt"/>
                  <a:cs typeface="Arial" panose="020B0604020202020204" pitchFamily="34" charset="0"/>
                </a:rPr>
              </a:br>
              <a:r>
                <a:rPr lang="en-US" sz="2000" dirty="0">
                  <a:solidFill>
                    <a:schemeClr val="accent1"/>
                  </a:solidFill>
                  <a:latin typeface="+mj-lt"/>
                  <a:cs typeface="Arial" panose="020B0604020202020204" pitchFamily="34" charset="0"/>
                </a:rPr>
                <a:t>Minimization</a:t>
              </a:r>
            </a:p>
          </p:txBody>
        </p:sp>
        <p:sp>
          <p:nvSpPr>
            <p:cNvPr id="15" name="Rectangle 14"/>
            <p:cNvSpPr/>
            <p:nvPr/>
          </p:nvSpPr>
          <p:spPr>
            <a:xfrm>
              <a:off x="9095188" y="4984654"/>
              <a:ext cx="2648352" cy="599282"/>
            </a:xfrm>
            <a:prstGeom prst="rect">
              <a:avLst/>
            </a:prstGeom>
            <a:ln>
              <a:noFill/>
            </a:ln>
          </p:spPr>
          <p:txBody>
            <a:bodyPr wrap="square" lIns="0" tIns="0" rIns="0" bIns="0">
              <a:noAutofit/>
            </a:bodyPr>
            <a:lstStyle/>
            <a:p>
              <a:pPr algn="ctr" defTabSz="914339" fontAlgn="base">
                <a:lnSpc>
                  <a:spcPts val="2200"/>
                </a:lnSpc>
                <a:spcBef>
                  <a:spcPts val="800"/>
                </a:spcBef>
                <a:spcAft>
                  <a:spcPct val="0"/>
                </a:spcAft>
                <a:buClr>
                  <a:schemeClr val="tx1"/>
                </a:buClr>
                <a:buSzPct val="100000"/>
              </a:pPr>
              <a:r>
                <a:rPr lang="en-US" sz="1800" dirty="0">
                  <a:latin typeface="+mn-lt"/>
                </a:rPr>
                <a:t>Provability &amp; automated business rules (smart contracts)</a:t>
              </a:r>
            </a:p>
          </p:txBody>
        </p:sp>
        <p:sp>
          <p:nvSpPr>
            <p:cNvPr id="16" name="Shape 151"/>
            <p:cNvSpPr txBox="1">
              <a:spLocks/>
            </p:cNvSpPr>
            <p:nvPr/>
          </p:nvSpPr>
          <p:spPr>
            <a:xfrm>
              <a:off x="3630635" y="1693285"/>
              <a:ext cx="2063746" cy="654468"/>
            </a:xfrm>
            <a:prstGeom prst="rect">
              <a:avLst/>
            </a:prstGeom>
            <a:noFill/>
            <a:ln>
              <a:noFill/>
            </a:ln>
          </p:spPr>
          <p:txBody>
            <a:bodyPr lIns="121852" tIns="121852" rIns="121852" bIns="121852" anchor="ctr" anchorCtr="0">
              <a:noAutofit/>
            </a:bodyPr>
            <a:lstStyle>
              <a:defPPr marR="0" lvl="0" algn="l" rtl="0">
                <a:lnSpc>
                  <a:spcPct val="100000"/>
                </a:lnSpc>
                <a:spcBef>
                  <a:spcPts val="0"/>
                </a:spcBef>
                <a:spcAft>
                  <a:spcPts val="0"/>
                </a:spcAft>
                <a:defRPr lang="de-DE"/>
              </a:defPPr>
              <a:lvl1pPr marR="0" lvl="0" algn="ctr">
                <a:lnSpc>
                  <a:spcPct val="100000"/>
                </a:lnSpc>
                <a:spcBef>
                  <a:spcPts val="0"/>
                </a:spcBef>
                <a:spcAft>
                  <a:spcPts val="0"/>
                </a:spcAft>
                <a:buClr>
                  <a:schemeClr val="lt1"/>
                </a:buClr>
                <a:buSzPct val="100000"/>
                <a:buFont typeface="Roboto"/>
                <a:buNone/>
                <a:defRPr sz="2267" b="1" i="0" u="none" strike="noStrike" cap="none">
                  <a:solidFill>
                    <a:srgbClr val="037CC2"/>
                  </a:solidFill>
                  <a:latin typeface="BentonSans Bold" panose="02000803000000020004" pitchFamily="2" charset="0"/>
                  <a:ea typeface="Roboto"/>
                  <a:cs typeface="Roboto"/>
                </a:defRPr>
              </a:lvl1pPr>
              <a:lvl2pPr lvl="1">
                <a:spcBef>
                  <a:spcPts val="0"/>
                </a:spcBef>
                <a:buClr>
                  <a:schemeClr val="lt1"/>
                </a:buClr>
                <a:buSzPct val="100000"/>
                <a:buFont typeface="Roboto"/>
                <a:buNone/>
                <a:defRPr sz="3200">
                  <a:solidFill>
                    <a:schemeClr val="lt1"/>
                  </a:solidFill>
                  <a:latin typeface="Roboto"/>
                  <a:ea typeface="Roboto"/>
                  <a:cs typeface="Roboto"/>
                </a:defRPr>
              </a:lvl2pPr>
              <a:lvl3pPr lvl="2">
                <a:spcBef>
                  <a:spcPts val="0"/>
                </a:spcBef>
                <a:buClr>
                  <a:schemeClr val="lt1"/>
                </a:buClr>
                <a:buSzPct val="100000"/>
                <a:buFont typeface="Roboto"/>
                <a:buNone/>
                <a:defRPr sz="3200">
                  <a:solidFill>
                    <a:schemeClr val="lt1"/>
                  </a:solidFill>
                  <a:latin typeface="Roboto"/>
                  <a:ea typeface="Roboto"/>
                  <a:cs typeface="Roboto"/>
                </a:defRPr>
              </a:lvl3pPr>
              <a:lvl4pPr lvl="3">
                <a:spcBef>
                  <a:spcPts val="0"/>
                </a:spcBef>
                <a:buClr>
                  <a:schemeClr val="lt1"/>
                </a:buClr>
                <a:buSzPct val="100000"/>
                <a:buFont typeface="Roboto"/>
                <a:buNone/>
                <a:defRPr sz="3200">
                  <a:solidFill>
                    <a:schemeClr val="lt1"/>
                  </a:solidFill>
                  <a:latin typeface="Roboto"/>
                  <a:ea typeface="Roboto"/>
                  <a:cs typeface="Roboto"/>
                </a:defRPr>
              </a:lvl4pPr>
              <a:lvl5pPr lvl="4">
                <a:spcBef>
                  <a:spcPts val="0"/>
                </a:spcBef>
                <a:buClr>
                  <a:schemeClr val="lt1"/>
                </a:buClr>
                <a:buSzPct val="100000"/>
                <a:buFont typeface="Roboto"/>
                <a:buNone/>
                <a:defRPr sz="3200">
                  <a:solidFill>
                    <a:schemeClr val="lt1"/>
                  </a:solidFill>
                  <a:latin typeface="Roboto"/>
                  <a:ea typeface="Roboto"/>
                  <a:cs typeface="Roboto"/>
                </a:defRPr>
              </a:lvl5pPr>
              <a:lvl6pPr lvl="5">
                <a:spcBef>
                  <a:spcPts val="0"/>
                </a:spcBef>
                <a:buClr>
                  <a:schemeClr val="lt1"/>
                </a:buClr>
                <a:buSzPct val="100000"/>
                <a:buFont typeface="Roboto"/>
                <a:buNone/>
                <a:defRPr sz="3200">
                  <a:solidFill>
                    <a:schemeClr val="lt1"/>
                  </a:solidFill>
                  <a:latin typeface="Roboto"/>
                  <a:ea typeface="Roboto"/>
                  <a:cs typeface="Roboto"/>
                </a:defRPr>
              </a:lvl6pPr>
              <a:lvl7pPr lvl="6">
                <a:spcBef>
                  <a:spcPts val="0"/>
                </a:spcBef>
                <a:buClr>
                  <a:schemeClr val="lt1"/>
                </a:buClr>
                <a:buSzPct val="100000"/>
                <a:buFont typeface="Roboto"/>
                <a:buNone/>
                <a:defRPr sz="3200">
                  <a:solidFill>
                    <a:schemeClr val="lt1"/>
                  </a:solidFill>
                  <a:latin typeface="Roboto"/>
                  <a:ea typeface="Roboto"/>
                  <a:cs typeface="Roboto"/>
                </a:defRPr>
              </a:lvl7pPr>
              <a:lvl8pPr lvl="7">
                <a:spcBef>
                  <a:spcPts val="0"/>
                </a:spcBef>
                <a:buClr>
                  <a:schemeClr val="lt1"/>
                </a:buClr>
                <a:buSzPct val="100000"/>
                <a:buFont typeface="Roboto"/>
                <a:buNone/>
                <a:defRPr sz="3200">
                  <a:solidFill>
                    <a:schemeClr val="lt1"/>
                  </a:solidFill>
                  <a:latin typeface="Roboto"/>
                  <a:ea typeface="Roboto"/>
                  <a:cs typeface="Roboto"/>
                </a:defRPr>
              </a:lvl8pPr>
              <a:lvl9pPr lvl="8">
                <a:spcBef>
                  <a:spcPts val="0"/>
                </a:spcBef>
                <a:buClr>
                  <a:schemeClr val="lt1"/>
                </a:buClr>
                <a:buSzPct val="100000"/>
                <a:buFont typeface="Roboto"/>
                <a:buNone/>
                <a:defRPr sz="3200">
                  <a:solidFill>
                    <a:schemeClr val="lt1"/>
                  </a:solidFill>
                  <a:latin typeface="Roboto"/>
                  <a:ea typeface="Roboto"/>
                  <a:cs typeface="Roboto"/>
                </a:defRPr>
              </a:lvl9pPr>
            </a:lstStyle>
            <a:p>
              <a:r>
                <a:rPr lang="en-US" sz="2000" dirty="0">
                  <a:solidFill>
                    <a:schemeClr val="accent1"/>
                  </a:solidFill>
                  <a:latin typeface="+mj-lt"/>
                  <a:cs typeface="Arial" panose="020B0604020202020204" pitchFamily="34" charset="0"/>
                </a:rPr>
                <a:t>Time &amp; Cost Reduction</a:t>
              </a:r>
            </a:p>
          </p:txBody>
        </p:sp>
        <p:sp>
          <p:nvSpPr>
            <p:cNvPr id="17" name="Rectangle 16"/>
            <p:cNvSpPr/>
            <p:nvPr/>
          </p:nvSpPr>
          <p:spPr>
            <a:xfrm>
              <a:off x="3346114" y="4984654"/>
              <a:ext cx="2632788" cy="599282"/>
            </a:xfrm>
            <a:prstGeom prst="rect">
              <a:avLst/>
            </a:prstGeom>
            <a:ln>
              <a:noFill/>
            </a:ln>
          </p:spPr>
          <p:txBody>
            <a:bodyPr wrap="square" lIns="0" tIns="0" rIns="0" bIns="0">
              <a:noAutofit/>
            </a:bodyPr>
            <a:lstStyle/>
            <a:p>
              <a:pPr algn="ctr">
                <a:lnSpc>
                  <a:spcPts val="2200"/>
                </a:lnSpc>
                <a:spcAft>
                  <a:spcPts val="1200"/>
                </a:spcAft>
                <a:buClr>
                  <a:schemeClr val="accent1"/>
                </a:buClr>
              </a:pPr>
              <a:r>
                <a:rPr lang="en-US" sz="1800" dirty="0">
                  <a:latin typeface="+mn-lt"/>
                </a:rPr>
                <a:t>Peer-to-peer network without intermediaries</a:t>
              </a:r>
            </a:p>
          </p:txBody>
        </p:sp>
        <p:sp>
          <p:nvSpPr>
            <p:cNvPr id="18" name="Shape 145"/>
            <p:cNvSpPr txBox="1">
              <a:spLocks/>
            </p:cNvSpPr>
            <p:nvPr/>
          </p:nvSpPr>
          <p:spPr>
            <a:xfrm>
              <a:off x="644087" y="1693285"/>
              <a:ext cx="2266090" cy="654469"/>
            </a:xfrm>
            <a:prstGeom prst="rect">
              <a:avLst/>
            </a:prstGeom>
            <a:noFill/>
            <a:ln>
              <a:noFill/>
            </a:ln>
          </p:spPr>
          <p:txBody>
            <a:bodyPr lIns="121852" tIns="121852" rIns="121852" bIns="121852" anchor="ctr" anchorCtr="0">
              <a:noAutofit/>
            </a:bodyPr>
            <a:lstStyle>
              <a:defPPr marR="0" lvl="0" algn="l" rtl="0">
                <a:lnSpc>
                  <a:spcPct val="100000"/>
                </a:lnSpc>
                <a:spcBef>
                  <a:spcPts val="0"/>
                </a:spcBef>
                <a:spcAft>
                  <a:spcPts val="0"/>
                </a:spcAft>
                <a:defRPr lang="de-DE"/>
              </a:defPPr>
              <a:lvl1pPr marR="0" lvl="0" algn="ctr">
                <a:lnSpc>
                  <a:spcPct val="100000"/>
                </a:lnSpc>
                <a:spcBef>
                  <a:spcPts val="0"/>
                </a:spcBef>
                <a:spcAft>
                  <a:spcPts val="0"/>
                </a:spcAft>
                <a:buClr>
                  <a:schemeClr val="lt1"/>
                </a:buClr>
                <a:buSzPct val="100000"/>
                <a:buFont typeface="Roboto"/>
                <a:buNone/>
                <a:defRPr sz="2267" b="1" i="0" u="none" strike="noStrike" cap="none">
                  <a:solidFill>
                    <a:srgbClr val="037CC2"/>
                  </a:solidFill>
                  <a:latin typeface="BentonSans Bold" panose="02000803000000020004" pitchFamily="2" charset="0"/>
                  <a:ea typeface="Roboto"/>
                  <a:cs typeface="Roboto"/>
                </a:defRPr>
              </a:lvl1pPr>
              <a:lvl2pPr lvl="1">
                <a:spcBef>
                  <a:spcPts val="0"/>
                </a:spcBef>
                <a:buClr>
                  <a:schemeClr val="lt1"/>
                </a:buClr>
                <a:buSzPct val="100000"/>
                <a:buFont typeface="Roboto"/>
                <a:buNone/>
                <a:defRPr sz="3200">
                  <a:solidFill>
                    <a:schemeClr val="lt1"/>
                  </a:solidFill>
                  <a:latin typeface="Roboto"/>
                  <a:ea typeface="Roboto"/>
                  <a:cs typeface="Roboto"/>
                </a:defRPr>
              </a:lvl2pPr>
              <a:lvl3pPr lvl="2">
                <a:spcBef>
                  <a:spcPts val="0"/>
                </a:spcBef>
                <a:buClr>
                  <a:schemeClr val="lt1"/>
                </a:buClr>
                <a:buSzPct val="100000"/>
                <a:buFont typeface="Roboto"/>
                <a:buNone/>
                <a:defRPr sz="3200">
                  <a:solidFill>
                    <a:schemeClr val="lt1"/>
                  </a:solidFill>
                  <a:latin typeface="Roboto"/>
                  <a:ea typeface="Roboto"/>
                  <a:cs typeface="Roboto"/>
                </a:defRPr>
              </a:lvl3pPr>
              <a:lvl4pPr lvl="3">
                <a:spcBef>
                  <a:spcPts val="0"/>
                </a:spcBef>
                <a:buClr>
                  <a:schemeClr val="lt1"/>
                </a:buClr>
                <a:buSzPct val="100000"/>
                <a:buFont typeface="Roboto"/>
                <a:buNone/>
                <a:defRPr sz="3200">
                  <a:solidFill>
                    <a:schemeClr val="lt1"/>
                  </a:solidFill>
                  <a:latin typeface="Roboto"/>
                  <a:ea typeface="Roboto"/>
                  <a:cs typeface="Roboto"/>
                </a:defRPr>
              </a:lvl4pPr>
              <a:lvl5pPr lvl="4">
                <a:spcBef>
                  <a:spcPts val="0"/>
                </a:spcBef>
                <a:buClr>
                  <a:schemeClr val="lt1"/>
                </a:buClr>
                <a:buSzPct val="100000"/>
                <a:buFont typeface="Roboto"/>
                <a:buNone/>
                <a:defRPr sz="3200">
                  <a:solidFill>
                    <a:schemeClr val="lt1"/>
                  </a:solidFill>
                  <a:latin typeface="Roboto"/>
                  <a:ea typeface="Roboto"/>
                  <a:cs typeface="Roboto"/>
                </a:defRPr>
              </a:lvl5pPr>
              <a:lvl6pPr lvl="5">
                <a:spcBef>
                  <a:spcPts val="0"/>
                </a:spcBef>
                <a:buClr>
                  <a:schemeClr val="lt1"/>
                </a:buClr>
                <a:buSzPct val="100000"/>
                <a:buFont typeface="Roboto"/>
                <a:buNone/>
                <a:defRPr sz="3200">
                  <a:solidFill>
                    <a:schemeClr val="lt1"/>
                  </a:solidFill>
                  <a:latin typeface="Roboto"/>
                  <a:ea typeface="Roboto"/>
                  <a:cs typeface="Roboto"/>
                </a:defRPr>
              </a:lvl6pPr>
              <a:lvl7pPr lvl="6">
                <a:spcBef>
                  <a:spcPts val="0"/>
                </a:spcBef>
                <a:buClr>
                  <a:schemeClr val="lt1"/>
                </a:buClr>
                <a:buSzPct val="100000"/>
                <a:buFont typeface="Roboto"/>
                <a:buNone/>
                <a:defRPr sz="3200">
                  <a:solidFill>
                    <a:schemeClr val="lt1"/>
                  </a:solidFill>
                  <a:latin typeface="Roboto"/>
                  <a:ea typeface="Roboto"/>
                  <a:cs typeface="Roboto"/>
                </a:defRPr>
              </a:lvl7pPr>
              <a:lvl8pPr lvl="7">
                <a:spcBef>
                  <a:spcPts val="0"/>
                </a:spcBef>
                <a:buClr>
                  <a:schemeClr val="lt1"/>
                </a:buClr>
                <a:buSzPct val="100000"/>
                <a:buFont typeface="Roboto"/>
                <a:buNone/>
                <a:defRPr sz="3200">
                  <a:solidFill>
                    <a:schemeClr val="lt1"/>
                  </a:solidFill>
                  <a:latin typeface="Roboto"/>
                  <a:ea typeface="Roboto"/>
                  <a:cs typeface="Roboto"/>
                </a:defRPr>
              </a:lvl8pPr>
              <a:lvl9pPr lvl="8">
                <a:spcBef>
                  <a:spcPts val="0"/>
                </a:spcBef>
                <a:buClr>
                  <a:schemeClr val="lt1"/>
                </a:buClr>
                <a:buSzPct val="100000"/>
                <a:buFont typeface="Roboto"/>
                <a:buNone/>
                <a:defRPr sz="3200">
                  <a:solidFill>
                    <a:schemeClr val="lt1"/>
                  </a:solidFill>
                  <a:latin typeface="Roboto"/>
                  <a:ea typeface="Roboto"/>
                  <a:cs typeface="Roboto"/>
                </a:defRPr>
              </a:lvl9pPr>
            </a:lstStyle>
            <a:p>
              <a:r>
                <a:rPr lang="en-US" sz="2000" dirty="0">
                  <a:solidFill>
                    <a:schemeClr val="accent1"/>
                  </a:solidFill>
                  <a:latin typeface="+mj-lt"/>
                  <a:cs typeface="Arial" panose="020B0604020202020204" pitchFamily="34" charset="0"/>
                </a:rPr>
                <a:t>Process Optimization</a:t>
              </a:r>
            </a:p>
          </p:txBody>
        </p:sp>
        <p:sp>
          <p:nvSpPr>
            <p:cNvPr id="19" name="Rectangle 18"/>
            <p:cNvSpPr/>
            <p:nvPr/>
          </p:nvSpPr>
          <p:spPr>
            <a:xfrm>
              <a:off x="439378" y="4984654"/>
              <a:ext cx="2675509" cy="599282"/>
            </a:xfrm>
            <a:prstGeom prst="rect">
              <a:avLst/>
            </a:prstGeom>
            <a:ln>
              <a:noFill/>
            </a:ln>
          </p:spPr>
          <p:txBody>
            <a:bodyPr wrap="square" lIns="0" tIns="0" rIns="0" bIns="0">
              <a:noAutofit/>
            </a:bodyPr>
            <a:lstStyle/>
            <a:p>
              <a:pPr algn="ctr" defTabSz="914339" fontAlgn="base">
                <a:spcBef>
                  <a:spcPts val="800"/>
                </a:spcBef>
                <a:spcAft>
                  <a:spcPct val="0"/>
                </a:spcAft>
                <a:buClr>
                  <a:schemeClr val="tx1"/>
                </a:buClr>
                <a:buSzPct val="100000"/>
              </a:pPr>
              <a:r>
                <a:rPr lang="en-US" sz="1800" dirty="0">
                  <a:latin typeface="+mn-lt"/>
                </a:rPr>
                <a:t>Multi-party collaboration on single version of truth</a:t>
              </a:r>
            </a:p>
          </p:txBody>
        </p:sp>
        <p:sp>
          <p:nvSpPr>
            <p:cNvPr id="20" name="Shape 148"/>
            <p:cNvSpPr txBox="1">
              <a:spLocks/>
            </p:cNvSpPr>
            <p:nvPr/>
          </p:nvSpPr>
          <p:spPr>
            <a:xfrm>
              <a:off x="6241808" y="1693285"/>
              <a:ext cx="2598020" cy="654468"/>
            </a:xfrm>
            <a:prstGeom prst="rect">
              <a:avLst/>
            </a:prstGeom>
            <a:noFill/>
            <a:ln>
              <a:noFill/>
            </a:ln>
          </p:spPr>
          <p:txBody>
            <a:bodyPr lIns="121852" tIns="121852" rIns="121852" bIns="121852" anchor="ctr" anchorCtr="0">
              <a:noAutofit/>
            </a:bodyPr>
            <a:lstStyle>
              <a:defPPr marR="0" lvl="0" algn="l" rtl="0">
                <a:lnSpc>
                  <a:spcPct val="100000"/>
                </a:lnSpc>
                <a:spcBef>
                  <a:spcPts val="0"/>
                </a:spcBef>
                <a:spcAft>
                  <a:spcPts val="0"/>
                </a:spcAft>
                <a:defRPr lang="de-DE"/>
              </a:defPPr>
              <a:lvl1pPr marR="0" lvl="0" algn="ctr">
                <a:lnSpc>
                  <a:spcPct val="100000"/>
                </a:lnSpc>
                <a:spcBef>
                  <a:spcPts val="0"/>
                </a:spcBef>
                <a:spcAft>
                  <a:spcPts val="0"/>
                </a:spcAft>
                <a:buClr>
                  <a:schemeClr val="lt1"/>
                </a:buClr>
                <a:buSzPct val="100000"/>
                <a:buFont typeface="Roboto"/>
                <a:buNone/>
                <a:defRPr sz="2267" b="1" i="0" u="none" strike="noStrike" cap="none">
                  <a:solidFill>
                    <a:srgbClr val="037CC2"/>
                  </a:solidFill>
                  <a:latin typeface="BentonSans Bold" panose="02000803000000020004" pitchFamily="2" charset="0"/>
                  <a:ea typeface="Roboto"/>
                  <a:cs typeface="Roboto"/>
                </a:defRPr>
              </a:lvl1pPr>
              <a:lvl2pPr lvl="1">
                <a:spcBef>
                  <a:spcPts val="0"/>
                </a:spcBef>
                <a:buClr>
                  <a:schemeClr val="lt1"/>
                </a:buClr>
                <a:buSzPct val="100000"/>
                <a:buFont typeface="Roboto"/>
                <a:buNone/>
                <a:defRPr sz="3200">
                  <a:solidFill>
                    <a:schemeClr val="lt1"/>
                  </a:solidFill>
                  <a:latin typeface="Roboto"/>
                  <a:ea typeface="Roboto"/>
                  <a:cs typeface="Roboto"/>
                </a:defRPr>
              </a:lvl2pPr>
              <a:lvl3pPr lvl="2">
                <a:spcBef>
                  <a:spcPts val="0"/>
                </a:spcBef>
                <a:buClr>
                  <a:schemeClr val="lt1"/>
                </a:buClr>
                <a:buSzPct val="100000"/>
                <a:buFont typeface="Roboto"/>
                <a:buNone/>
                <a:defRPr sz="3200">
                  <a:solidFill>
                    <a:schemeClr val="lt1"/>
                  </a:solidFill>
                  <a:latin typeface="Roboto"/>
                  <a:ea typeface="Roboto"/>
                  <a:cs typeface="Roboto"/>
                </a:defRPr>
              </a:lvl3pPr>
              <a:lvl4pPr lvl="3">
                <a:spcBef>
                  <a:spcPts val="0"/>
                </a:spcBef>
                <a:buClr>
                  <a:schemeClr val="lt1"/>
                </a:buClr>
                <a:buSzPct val="100000"/>
                <a:buFont typeface="Roboto"/>
                <a:buNone/>
                <a:defRPr sz="3200">
                  <a:solidFill>
                    <a:schemeClr val="lt1"/>
                  </a:solidFill>
                  <a:latin typeface="Roboto"/>
                  <a:ea typeface="Roboto"/>
                  <a:cs typeface="Roboto"/>
                </a:defRPr>
              </a:lvl4pPr>
              <a:lvl5pPr lvl="4">
                <a:spcBef>
                  <a:spcPts val="0"/>
                </a:spcBef>
                <a:buClr>
                  <a:schemeClr val="lt1"/>
                </a:buClr>
                <a:buSzPct val="100000"/>
                <a:buFont typeface="Roboto"/>
                <a:buNone/>
                <a:defRPr sz="3200">
                  <a:solidFill>
                    <a:schemeClr val="lt1"/>
                  </a:solidFill>
                  <a:latin typeface="Roboto"/>
                  <a:ea typeface="Roboto"/>
                  <a:cs typeface="Roboto"/>
                </a:defRPr>
              </a:lvl5pPr>
              <a:lvl6pPr lvl="5">
                <a:spcBef>
                  <a:spcPts val="0"/>
                </a:spcBef>
                <a:buClr>
                  <a:schemeClr val="lt1"/>
                </a:buClr>
                <a:buSzPct val="100000"/>
                <a:buFont typeface="Roboto"/>
                <a:buNone/>
                <a:defRPr sz="3200">
                  <a:solidFill>
                    <a:schemeClr val="lt1"/>
                  </a:solidFill>
                  <a:latin typeface="Roboto"/>
                  <a:ea typeface="Roboto"/>
                  <a:cs typeface="Roboto"/>
                </a:defRPr>
              </a:lvl6pPr>
              <a:lvl7pPr lvl="6">
                <a:spcBef>
                  <a:spcPts val="0"/>
                </a:spcBef>
                <a:buClr>
                  <a:schemeClr val="lt1"/>
                </a:buClr>
                <a:buSzPct val="100000"/>
                <a:buFont typeface="Roboto"/>
                <a:buNone/>
                <a:defRPr sz="3200">
                  <a:solidFill>
                    <a:schemeClr val="lt1"/>
                  </a:solidFill>
                  <a:latin typeface="Roboto"/>
                  <a:ea typeface="Roboto"/>
                  <a:cs typeface="Roboto"/>
                </a:defRPr>
              </a:lvl7pPr>
              <a:lvl8pPr lvl="7">
                <a:spcBef>
                  <a:spcPts val="0"/>
                </a:spcBef>
                <a:buClr>
                  <a:schemeClr val="lt1"/>
                </a:buClr>
                <a:buSzPct val="100000"/>
                <a:buFont typeface="Roboto"/>
                <a:buNone/>
                <a:defRPr sz="3200">
                  <a:solidFill>
                    <a:schemeClr val="lt1"/>
                  </a:solidFill>
                  <a:latin typeface="Roboto"/>
                  <a:ea typeface="Roboto"/>
                  <a:cs typeface="Roboto"/>
                </a:defRPr>
              </a:lvl8pPr>
              <a:lvl9pPr lvl="8">
                <a:spcBef>
                  <a:spcPts val="0"/>
                </a:spcBef>
                <a:buClr>
                  <a:schemeClr val="lt1"/>
                </a:buClr>
                <a:buSzPct val="100000"/>
                <a:buFont typeface="Roboto"/>
                <a:buNone/>
                <a:defRPr sz="3200">
                  <a:solidFill>
                    <a:schemeClr val="lt1"/>
                  </a:solidFill>
                  <a:latin typeface="Roboto"/>
                  <a:ea typeface="Roboto"/>
                  <a:cs typeface="Roboto"/>
                </a:defRPr>
              </a:lvl9pPr>
            </a:lstStyle>
            <a:p>
              <a:r>
                <a:rPr lang="en-US" sz="2000" dirty="0">
                  <a:solidFill>
                    <a:schemeClr val="accent1"/>
                  </a:solidFill>
                  <a:latin typeface="+mj-lt"/>
                  <a:cs typeface="Arial" panose="020B0604020202020204" pitchFamily="34" charset="0"/>
                </a:rPr>
                <a:t>Transparency &amp;</a:t>
              </a:r>
              <a:br>
                <a:rPr lang="en-US" sz="2000" dirty="0">
                  <a:solidFill>
                    <a:schemeClr val="accent1"/>
                  </a:solidFill>
                  <a:latin typeface="+mj-lt"/>
                  <a:cs typeface="Arial" panose="020B0604020202020204" pitchFamily="34" charset="0"/>
                </a:rPr>
              </a:br>
              <a:r>
                <a:rPr lang="en-US" sz="2000" dirty="0">
                  <a:solidFill>
                    <a:schemeClr val="accent1"/>
                  </a:solidFill>
                  <a:latin typeface="+mj-lt"/>
                  <a:cs typeface="Arial" panose="020B0604020202020204" pitchFamily="34" charset="0"/>
                </a:rPr>
                <a:t>Auditability</a:t>
              </a:r>
            </a:p>
          </p:txBody>
        </p:sp>
        <p:sp>
          <p:nvSpPr>
            <p:cNvPr id="21" name="Rectangle 20"/>
            <p:cNvSpPr/>
            <p:nvPr/>
          </p:nvSpPr>
          <p:spPr>
            <a:xfrm>
              <a:off x="6161356" y="4984654"/>
              <a:ext cx="2758101" cy="599282"/>
            </a:xfrm>
            <a:prstGeom prst="rect">
              <a:avLst/>
            </a:prstGeom>
            <a:ln>
              <a:noFill/>
            </a:ln>
          </p:spPr>
          <p:txBody>
            <a:bodyPr wrap="square" lIns="0" tIns="0" rIns="0" bIns="0">
              <a:noAutofit/>
            </a:bodyPr>
            <a:lstStyle/>
            <a:p>
              <a:pPr algn="ctr" defTabSz="914339" fontAlgn="base">
                <a:spcBef>
                  <a:spcPts val="800"/>
                </a:spcBef>
                <a:spcAft>
                  <a:spcPct val="0"/>
                </a:spcAft>
                <a:buClr>
                  <a:schemeClr val="tx1"/>
                </a:buClr>
                <a:buSzPct val="100000"/>
              </a:pPr>
              <a:r>
                <a:rPr lang="en-US" sz="1800" dirty="0">
                  <a:latin typeface="+mn-lt"/>
                </a:rPr>
                <a:t>Undeniable history due to immutability of records</a:t>
              </a:r>
            </a:p>
          </p:txBody>
        </p:sp>
        <p:cxnSp>
          <p:nvCxnSpPr>
            <p:cNvPr id="22" name="Straight Connector 21"/>
            <p:cNvCxnSpPr/>
            <p:nvPr/>
          </p:nvCxnSpPr>
          <p:spPr>
            <a:xfrm>
              <a:off x="3220800" y="2397458"/>
              <a:ext cx="0" cy="3120038"/>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6093663" y="2397458"/>
              <a:ext cx="0" cy="3120038"/>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986957" y="2397458"/>
              <a:ext cx="0" cy="3120038"/>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pic>
          <p:nvPicPr>
            <p:cNvPr id="25" name="Picture Placeholder 6"/>
            <p:cNvPicPr>
              <a:picLocks noChangeAspect="1"/>
            </p:cNvPicPr>
            <p:nvPr/>
          </p:nvPicPr>
          <p:blipFill>
            <a:blip r:embed="rId2">
              <a:extLst>
                <a:ext uri="{28A0092B-C50C-407E-A947-70E740481C1C}">
                  <a14:useLocalDpi xmlns:a14="http://schemas.microsoft.com/office/drawing/2010/main" val="0"/>
                </a:ext>
              </a:extLst>
            </a:blip>
            <a:srcRect l="3953" r="3953"/>
            <a:stretch>
              <a:fillRect/>
            </a:stretch>
          </p:blipFill>
          <p:spPr>
            <a:xfrm>
              <a:off x="1140165" y="2818587"/>
              <a:ext cx="1273934" cy="1383232"/>
            </a:xfrm>
            <a:prstGeom prst="rect">
              <a:avLst/>
            </a:prstGeom>
            <a:solidFill>
              <a:schemeClr val="bg1">
                <a:alpha val="70000"/>
              </a:schemeClr>
            </a:solidFill>
          </p:spPr>
        </p:pic>
        <p:pic>
          <p:nvPicPr>
            <p:cNvPr id="26" name="Picture 25"/>
            <p:cNvPicPr>
              <a:picLocks noChangeAspect="1"/>
            </p:cNvPicPr>
            <p:nvPr/>
          </p:nvPicPr>
          <p:blipFill>
            <a:blip r:embed="rId3"/>
            <a:stretch>
              <a:fillRect/>
            </a:stretch>
          </p:blipFill>
          <p:spPr>
            <a:xfrm>
              <a:off x="3577782" y="2875843"/>
              <a:ext cx="2169452" cy="1268720"/>
            </a:xfrm>
            <a:prstGeom prst="rect">
              <a:avLst/>
            </a:prstGeom>
          </p:spPr>
        </p:pic>
        <p:pic>
          <p:nvPicPr>
            <p:cNvPr id="27" name="Picture 26"/>
            <p:cNvPicPr>
              <a:picLocks noChangeAspect="1"/>
            </p:cNvPicPr>
            <p:nvPr/>
          </p:nvPicPr>
          <p:blipFill>
            <a:blip r:embed="rId4"/>
            <a:stretch>
              <a:fillRect/>
            </a:stretch>
          </p:blipFill>
          <p:spPr>
            <a:xfrm>
              <a:off x="6530623" y="2919430"/>
              <a:ext cx="2020390" cy="1181547"/>
            </a:xfrm>
            <a:prstGeom prst="rect">
              <a:avLst/>
            </a:prstGeom>
          </p:spPr>
        </p:pic>
        <p:pic>
          <p:nvPicPr>
            <p:cNvPr id="28" name="Picture 27"/>
            <p:cNvPicPr>
              <a:picLocks noChangeAspect="1"/>
            </p:cNvPicPr>
            <p:nvPr/>
          </p:nvPicPr>
          <p:blipFill>
            <a:blip r:embed="rId5"/>
            <a:stretch>
              <a:fillRect/>
            </a:stretch>
          </p:blipFill>
          <p:spPr>
            <a:xfrm rot="374223">
              <a:off x="9567382" y="2972544"/>
              <a:ext cx="1838746" cy="1075318"/>
            </a:xfrm>
            <a:prstGeom prst="rect">
              <a:avLst/>
            </a:prstGeom>
          </p:spPr>
        </p:pic>
      </p:grpSp>
    </p:spTree>
    <p:extLst>
      <p:ext uri="{BB962C8B-B14F-4D97-AF65-F5344CB8AC3E}">
        <p14:creationId xmlns:p14="http://schemas.microsoft.com/office/powerpoint/2010/main" val="1139979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1"/>
          <p:cNvPicPr>
            <a:picLocks noChangeAspect="1"/>
          </p:cNvPicPr>
          <p:nvPr/>
        </p:nvPicPr>
        <p:blipFill rotWithShape="1">
          <a:blip r:embed="rId3">
            <a:extLst>
              <a:ext uri="{28A0092B-C50C-407E-A947-70E740481C1C}">
                <a14:useLocalDpi xmlns:a14="http://schemas.microsoft.com/office/drawing/2010/main" val="0"/>
              </a:ext>
            </a:extLst>
          </a:blip>
          <a:srcRect l="-29431" t="-2284" r="-29431" b="-2284"/>
          <a:stretch/>
        </p:blipFill>
        <p:spPr>
          <a:xfrm>
            <a:off x="1699287" y="2266444"/>
            <a:ext cx="3391200" cy="2232000"/>
          </a:xfrm>
          <a:prstGeom prst="rect">
            <a:avLst/>
          </a:prstGeom>
          <a:solidFill>
            <a:schemeClr val="bg1">
              <a:alpha val="70000"/>
            </a:schemeClr>
          </a:solidFill>
        </p:spPr>
      </p:pic>
      <p:pic>
        <p:nvPicPr>
          <p:cNvPr id="18" name="Picture Placeholder 12"/>
          <p:cNvPicPr>
            <a:picLocks noChangeAspect="1"/>
          </p:cNvPicPr>
          <p:nvPr/>
        </p:nvPicPr>
        <p:blipFill rotWithShape="1">
          <a:blip r:embed="rId4">
            <a:extLst>
              <a:ext uri="{28A0092B-C50C-407E-A947-70E740481C1C}">
                <a14:useLocalDpi xmlns:a14="http://schemas.microsoft.com/office/drawing/2010/main" val="0"/>
              </a:ext>
            </a:extLst>
          </a:blip>
          <a:srcRect l="-35750" t="-6445" r="-35750" b="-6445"/>
          <a:stretch/>
        </p:blipFill>
        <p:spPr bwMode="gray">
          <a:xfrm>
            <a:off x="6694771" y="2206751"/>
            <a:ext cx="3391200" cy="2232000"/>
          </a:xfrm>
          <a:prstGeom prst="rect">
            <a:avLst/>
          </a:prstGeom>
          <a:solidFill>
            <a:schemeClr val="bg1">
              <a:alpha val="70000"/>
            </a:schemeClr>
          </a:solidFill>
        </p:spPr>
      </p:pic>
      <p:sp>
        <p:nvSpPr>
          <p:cNvPr id="2" name="Title 1"/>
          <p:cNvSpPr>
            <a:spLocks noGrp="1"/>
          </p:cNvSpPr>
          <p:nvPr>
            <p:ph type="title"/>
          </p:nvPr>
        </p:nvSpPr>
        <p:spPr/>
        <p:txBody>
          <a:bodyPr/>
          <a:lstStyle/>
          <a:p>
            <a:r>
              <a:rPr lang="en-US" dirty="0"/>
              <a:t>Blockchain deployment options</a:t>
            </a:r>
          </a:p>
        </p:txBody>
      </p:sp>
      <p:sp>
        <p:nvSpPr>
          <p:cNvPr id="4" name="Text Placeholder 3"/>
          <p:cNvSpPr>
            <a:spLocks noGrp="1"/>
          </p:cNvSpPr>
          <p:nvPr>
            <p:ph type="body" sz="quarter" idx="10"/>
          </p:nvPr>
        </p:nvSpPr>
        <p:spPr>
          <a:xfrm>
            <a:off x="1879508" y="4839708"/>
            <a:ext cx="2980605" cy="568172"/>
          </a:xfrm>
        </p:spPr>
        <p:txBody>
          <a:bodyPr/>
          <a:lstStyle/>
          <a:p>
            <a:pPr algn="ctr"/>
            <a:r>
              <a:rPr lang="en-US" dirty="0"/>
              <a:t>Open for everyone to participate and read/write.</a:t>
            </a:r>
          </a:p>
        </p:txBody>
      </p:sp>
      <p:sp>
        <p:nvSpPr>
          <p:cNvPr id="9" name="Text Placeholder 8"/>
          <p:cNvSpPr>
            <a:spLocks noGrp="1"/>
          </p:cNvSpPr>
          <p:nvPr>
            <p:ph type="body" sz="quarter" idx="13"/>
          </p:nvPr>
        </p:nvSpPr>
        <p:spPr>
          <a:xfrm>
            <a:off x="6301591" y="4840753"/>
            <a:ext cx="4033674" cy="636105"/>
          </a:xfrm>
        </p:spPr>
        <p:txBody>
          <a:bodyPr/>
          <a:lstStyle/>
          <a:p>
            <a:pPr algn="ctr"/>
            <a:r>
              <a:rPr lang="en-US" dirty="0">
                <a:cs typeface="Arial" panose="020B0604020202020204" pitchFamily="34" charset="0"/>
              </a:rPr>
              <a:t>Access and permissions controlled </a:t>
            </a:r>
            <a:br>
              <a:rPr lang="en-US" dirty="0">
                <a:cs typeface="Arial" panose="020B0604020202020204" pitchFamily="34" charset="0"/>
              </a:rPr>
            </a:br>
            <a:r>
              <a:rPr lang="en-US" dirty="0">
                <a:cs typeface="Arial" panose="020B0604020202020204" pitchFamily="34" charset="0"/>
              </a:rPr>
              <a:t>by pre-selected set of nodes</a:t>
            </a:r>
          </a:p>
        </p:txBody>
      </p:sp>
      <p:sp>
        <p:nvSpPr>
          <p:cNvPr id="17" name="Rectangle 16"/>
          <p:cNvSpPr/>
          <p:nvPr/>
        </p:nvSpPr>
        <p:spPr>
          <a:xfrm>
            <a:off x="7578289" y="1760333"/>
            <a:ext cx="1624163" cy="400110"/>
          </a:xfrm>
          <a:prstGeom prst="rect">
            <a:avLst/>
          </a:prstGeom>
        </p:spPr>
        <p:txBody>
          <a:bodyPr wrap="none">
            <a:spAutoFit/>
          </a:bodyPr>
          <a:lstStyle/>
          <a:p>
            <a:r>
              <a:rPr lang="en-US" sz="2000" b="1" kern="0" dirty="0">
                <a:latin typeface="+mj-lt"/>
                <a:ea typeface="Arial Unicode MS" pitchFamily="34" charset="-128"/>
                <a:cs typeface="Arial Unicode MS" pitchFamily="34" charset="-128"/>
              </a:rPr>
              <a:t>Consortium</a:t>
            </a:r>
            <a:endParaRPr lang="en-US" sz="2000" dirty="0">
              <a:latin typeface="+mj-lt"/>
            </a:endParaRPr>
          </a:p>
        </p:txBody>
      </p:sp>
      <p:sp>
        <p:nvSpPr>
          <p:cNvPr id="19" name="Rectangle 18"/>
          <p:cNvSpPr/>
          <p:nvPr/>
        </p:nvSpPr>
        <p:spPr>
          <a:xfrm>
            <a:off x="2917833" y="1760440"/>
            <a:ext cx="954107" cy="400110"/>
          </a:xfrm>
          <a:prstGeom prst="rect">
            <a:avLst/>
          </a:prstGeom>
        </p:spPr>
        <p:txBody>
          <a:bodyPr wrap="none">
            <a:spAutoFit/>
          </a:bodyPr>
          <a:lstStyle/>
          <a:p>
            <a:r>
              <a:rPr lang="en-US" sz="2000" b="1" kern="0" dirty="0">
                <a:latin typeface="+mj-lt"/>
                <a:ea typeface="Arial Unicode MS" pitchFamily="34" charset="-128"/>
                <a:cs typeface="Arial Unicode MS" pitchFamily="34" charset="-128"/>
              </a:rPr>
              <a:t>Public</a:t>
            </a:r>
            <a:endParaRPr lang="en-US" sz="2000" dirty="0">
              <a:latin typeface="+mj-lt"/>
            </a:endParaRPr>
          </a:p>
        </p:txBody>
      </p:sp>
      <p:sp>
        <p:nvSpPr>
          <p:cNvPr id="12" name="TextBox 11"/>
          <p:cNvSpPr txBox="1"/>
          <p:nvPr/>
        </p:nvSpPr>
        <p:spPr>
          <a:xfrm>
            <a:off x="1437695" y="4522142"/>
            <a:ext cx="3864230" cy="276999"/>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800" b="1" kern="0" dirty="0" err="1">
                <a:solidFill>
                  <a:schemeClr val="accent1"/>
                </a:solidFill>
                <a:latin typeface="+mj-lt"/>
                <a:ea typeface="Arial Unicode MS" pitchFamily="34" charset="-128"/>
                <a:cs typeface="Arial Unicode MS" pitchFamily="34" charset="-128"/>
              </a:rPr>
              <a:t>Permissionless</a:t>
            </a:r>
            <a:r>
              <a:rPr lang="en-US" sz="1800" b="1" kern="0" dirty="0">
                <a:solidFill>
                  <a:schemeClr val="accent1"/>
                </a:solidFill>
                <a:latin typeface="+mj-lt"/>
                <a:ea typeface="Arial Unicode MS" pitchFamily="34" charset="-128"/>
                <a:cs typeface="Arial Unicode MS" pitchFamily="34" charset="-128"/>
              </a:rPr>
              <a:t> </a:t>
            </a:r>
            <a:r>
              <a:rPr lang="en-US" sz="1800" b="1" kern="0" dirty="0" err="1">
                <a:solidFill>
                  <a:schemeClr val="accent1"/>
                </a:solidFill>
                <a:latin typeface="+mj-lt"/>
                <a:ea typeface="Arial Unicode MS" pitchFamily="34" charset="-128"/>
                <a:cs typeface="Arial Unicode MS" pitchFamily="34" charset="-128"/>
              </a:rPr>
              <a:t>Blockchain</a:t>
            </a:r>
            <a:endParaRPr lang="en-US" sz="1800" b="1" kern="0" dirty="0">
              <a:solidFill>
                <a:schemeClr val="accent1"/>
              </a:solidFill>
              <a:latin typeface="+mj-lt"/>
              <a:ea typeface="Arial Unicode MS" pitchFamily="34" charset="-128"/>
              <a:cs typeface="Arial Unicode MS" pitchFamily="34" charset="-128"/>
            </a:endParaRPr>
          </a:p>
        </p:txBody>
      </p:sp>
      <p:sp>
        <p:nvSpPr>
          <p:cNvPr id="13" name="TextBox 12"/>
          <p:cNvSpPr txBox="1"/>
          <p:nvPr/>
        </p:nvSpPr>
        <p:spPr>
          <a:xfrm>
            <a:off x="6608115" y="4522142"/>
            <a:ext cx="3420627" cy="276999"/>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800" b="1" kern="0" dirty="0">
                <a:solidFill>
                  <a:schemeClr val="accent1"/>
                </a:solidFill>
                <a:latin typeface="+mj-lt"/>
                <a:ea typeface="Arial Unicode MS" pitchFamily="34" charset="-128"/>
                <a:cs typeface="Arial Unicode MS" pitchFamily="34" charset="-128"/>
              </a:rPr>
              <a:t>Permissioned </a:t>
            </a:r>
            <a:r>
              <a:rPr lang="en-US" sz="1800" b="1" kern="0" dirty="0" err="1">
                <a:solidFill>
                  <a:schemeClr val="accent1"/>
                </a:solidFill>
                <a:latin typeface="+mj-lt"/>
                <a:ea typeface="Arial Unicode MS" pitchFamily="34" charset="-128"/>
                <a:cs typeface="Arial Unicode MS" pitchFamily="34" charset="-128"/>
              </a:rPr>
              <a:t>Blockchain</a:t>
            </a:r>
            <a:endParaRPr lang="en-US" sz="1800" b="1" kern="0" dirty="0">
              <a:solidFill>
                <a:schemeClr val="accent1"/>
              </a:solidFill>
              <a:latin typeface="+mj-lt"/>
              <a:ea typeface="Arial Unicode MS" pitchFamily="34" charset="-128"/>
              <a:cs typeface="Arial Unicode MS" pitchFamily="34" charset="-128"/>
            </a:endParaRPr>
          </a:p>
        </p:txBody>
      </p:sp>
      <p:sp>
        <p:nvSpPr>
          <p:cNvPr id="16" name="Right Arrow 15"/>
          <p:cNvSpPr/>
          <p:nvPr/>
        </p:nvSpPr>
        <p:spPr bwMode="gray">
          <a:xfrm>
            <a:off x="5939692" y="3387014"/>
            <a:ext cx="325109" cy="333209"/>
          </a:xfrm>
          <a:prstGeom prst="rightArrow">
            <a:avLst/>
          </a:prstGeom>
          <a:solidFill>
            <a:schemeClr val="accent1"/>
          </a:solidFill>
          <a:ln w="6350" algn="ctr">
            <a:no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sz="1800" kern="0" dirty="0">
              <a:latin typeface="+mj-lt"/>
              <a:ea typeface="Arial Unicode MS" pitchFamily="34" charset="-128"/>
              <a:cs typeface="Arial Unicode MS" pitchFamily="34" charset="-128"/>
            </a:endParaRPr>
          </a:p>
        </p:txBody>
      </p:sp>
      <p:sp>
        <p:nvSpPr>
          <p:cNvPr id="21" name="Right Arrow 20"/>
          <p:cNvSpPr/>
          <p:nvPr/>
        </p:nvSpPr>
        <p:spPr bwMode="gray">
          <a:xfrm rot="10800000">
            <a:off x="5300116" y="3387012"/>
            <a:ext cx="325109" cy="333209"/>
          </a:xfrm>
          <a:prstGeom prst="rightArrow">
            <a:avLst/>
          </a:prstGeom>
          <a:solidFill>
            <a:schemeClr val="accent1"/>
          </a:solidFill>
          <a:ln w="6350" algn="ctr">
            <a:no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sz="1800" kern="0" dirty="0">
              <a:latin typeface="+mj-lt"/>
              <a:ea typeface="Arial Unicode MS" pitchFamily="34" charset="-128"/>
              <a:cs typeface="Arial Unicode MS" pitchFamily="34" charset="-128"/>
            </a:endParaRPr>
          </a:p>
        </p:txBody>
      </p:sp>
    </p:spTree>
    <p:extLst>
      <p:ext uri="{BB962C8B-B14F-4D97-AF65-F5344CB8AC3E}">
        <p14:creationId xmlns:p14="http://schemas.microsoft.com/office/powerpoint/2010/main" val="3215196294"/>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Blockchain time horizons</a:t>
            </a:r>
          </a:p>
        </p:txBody>
      </p:sp>
      <p:sp>
        <p:nvSpPr>
          <p:cNvPr id="24" name="Text Placeholder 3"/>
          <p:cNvSpPr>
            <a:spLocks noGrp="1"/>
          </p:cNvSpPr>
          <p:nvPr>
            <p:ph type="body" sz="quarter" idx="10"/>
          </p:nvPr>
        </p:nvSpPr>
        <p:spPr>
          <a:xfrm>
            <a:off x="785226" y="4287899"/>
            <a:ext cx="2980605" cy="568172"/>
          </a:xfrm>
        </p:spPr>
        <p:txBody>
          <a:bodyPr/>
          <a:lstStyle/>
          <a:p>
            <a:pPr algn="ctr"/>
            <a:r>
              <a:rPr lang="en-US" sz="1800" b="1" dirty="0"/>
              <a:t>Enhance</a:t>
            </a:r>
            <a:r>
              <a:rPr lang="en-US" sz="1800" dirty="0"/>
              <a:t> the core with emerging technology</a:t>
            </a:r>
          </a:p>
        </p:txBody>
      </p:sp>
      <p:sp>
        <p:nvSpPr>
          <p:cNvPr id="45" name="TextBox 44"/>
          <p:cNvSpPr txBox="1"/>
          <p:nvPr/>
        </p:nvSpPr>
        <p:spPr>
          <a:xfrm>
            <a:off x="343413" y="3977629"/>
            <a:ext cx="3864230" cy="276999"/>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800" b="1" kern="0" dirty="0">
                <a:solidFill>
                  <a:schemeClr val="accent1"/>
                </a:solidFill>
                <a:latin typeface="+mj-lt"/>
                <a:ea typeface="Arial Unicode MS" pitchFamily="34" charset="-128"/>
                <a:cs typeface="Arial Unicode MS" pitchFamily="34" charset="-128"/>
              </a:rPr>
              <a:t>Optimize</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9810" y="1665222"/>
            <a:ext cx="2450906" cy="2450906"/>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94174" y="1861703"/>
            <a:ext cx="2022710" cy="2022710"/>
          </a:xfrm>
          <a:prstGeom prst="rect">
            <a:avLst/>
          </a:prstGeom>
        </p:spPr>
      </p:pic>
      <p:sp>
        <p:nvSpPr>
          <p:cNvPr id="58" name="Text Placeholder 3"/>
          <p:cNvSpPr txBox="1">
            <a:spLocks/>
          </p:cNvSpPr>
          <p:nvPr/>
        </p:nvSpPr>
        <p:spPr bwMode="gray">
          <a:xfrm>
            <a:off x="4392554" y="4287899"/>
            <a:ext cx="2980605" cy="568172"/>
          </a:xfrm>
          <a:prstGeom prst="rect">
            <a:avLst/>
          </a:prstGeom>
        </p:spPr>
        <p:txBody>
          <a:bodyPr vert="horz" lIns="0" tIns="0" rIns="0" bIns="0" rtlCol="0">
            <a:no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lgn="ctr"/>
            <a:r>
              <a:rPr lang="en-US" sz="1800" b="1" dirty="0"/>
              <a:t>Disrupt and create </a:t>
            </a:r>
            <a:r>
              <a:rPr lang="en-US" sz="1800" dirty="0"/>
              <a:t>new business </a:t>
            </a:r>
            <a:r>
              <a:rPr lang="en-US" sz="1800" b="1" dirty="0"/>
              <a:t>processes</a:t>
            </a:r>
          </a:p>
        </p:txBody>
      </p:sp>
      <p:sp>
        <p:nvSpPr>
          <p:cNvPr id="59" name="TextBox 58"/>
          <p:cNvSpPr txBox="1"/>
          <p:nvPr/>
        </p:nvSpPr>
        <p:spPr>
          <a:xfrm>
            <a:off x="3950741" y="3977629"/>
            <a:ext cx="3864230" cy="276999"/>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800" b="1" kern="0" dirty="0">
                <a:solidFill>
                  <a:schemeClr val="accent1"/>
                </a:solidFill>
                <a:latin typeface="+mj-lt"/>
                <a:ea typeface="Arial Unicode MS" pitchFamily="34" charset="-128"/>
                <a:cs typeface="Arial Unicode MS" pitchFamily="34" charset="-128"/>
              </a:rPr>
              <a:t>Reimagine</a:t>
            </a:r>
          </a:p>
        </p:txBody>
      </p:sp>
      <p:sp>
        <p:nvSpPr>
          <p:cNvPr id="60" name="Text Placeholder 3"/>
          <p:cNvSpPr txBox="1">
            <a:spLocks/>
          </p:cNvSpPr>
          <p:nvPr/>
        </p:nvSpPr>
        <p:spPr bwMode="gray">
          <a:xfrm>
            <a:off x="8038084" y="4287899"/>
            <a:ext cx="3134891" cy="568172"/>
          </a:xfrm>
          <a:prstGeom prst="rect">
            <a:avLst/>
          </a:prstGeom>
        </p:spPr>
        <p:txBody>
          <a:bodyPr vert="horz" lIns="0" tIns="0" rIns="0" bIns="0" rtlCol="0">
            <a:no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lgn="ctr"/>
            <a:r>
              <a:rPr lang="en-US" sz="1800" b="1" dirty="0"/>
              <a:t>Disrupt and create </a:t>
            </a:r>
            <a:r>
              <a:rPr lang="en-US" sz="1800" dirty="0"/>
              <a:t>entire businesses and </a:t>
            </a:r>
            <a:r>
              <a:rPr lang="en-US" sz="1800" b="1" dirty="0"/>
              <a:t>markets</a:t>
            </a:r>
          </a:p>
        </p:txBody>
      </p:sp>
      <p:sp>
        <p:nvSpPr>
          <p:cNvPr id="61" name="TextBox 60"/>
          <p:cNvSpPr txBox="1"/>
          <p:nvPr/>
        </p:nvSpPr>
        <p:spPr>
          <a:xfrm>
            <a:off x="7673414" y="3977629"/>
            <a:ext cx="3864230" cy="276999"/>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800" b="1" kern="0" dirty="0">
                <a:solidFill>
                  <a:schemeClr val="accent1"/>
                </a:solidFill>
                <a:latin typeface="+mj-lt"/>
                <a:ea typeface="Arial Unicode MS" pitchFamily="34" charset="-128"/>
                <a:cs typeface="Arial Unicode MS" pitchFamily="34" charset="-128"/>
              </a:rPr>
              <a:t>Revolutionize</a:t>
            </a:r>
          </a:p>
        </p:txBody>
      </p:sp>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26108" y="1861703"/>
            <a:ext cx="2137024" cy="2137024"/>
          </a:xfrm>
          <a:prstGeom prst="rect">
            <a:avLst/>
          </a:prstGeom>
        </p:spPr>
      </p:pic>
    </p:spTree>
    <p:extLst>
      <p:ext uri="{BB962C8B-B14F-4D97-AF65-F5344CB8AC3E}">
        <p14:creationId xmlns:p14="http://schemas.microsoft.com/office/powerpoint/2010/main" val="1923055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Blockchain in Enterprise Processes</a:t>
            </a:r>
          </a:p>
        </p:txBody>
      </p:sp>
      <p:sp>
        <p:nvSpPr>
          <p:cNvPr id="85" name="Rectangle 16"/>
          <p:cNvSpPr>
            <a:spLocks noChangeArrowheads="1"/>
          </p:cNvSpPr>
          <p:nvPr/>
        </p:nvSpPr>
        <p:spPr bwMode="gray">
          <a:xfrm>
            <a:off x="2157308" y="2714911"/>
            <a:ext cx="2076079" cy="753523"/>
          </a:xfrm>
          <a:prstGeom prst="rect">
            <a:avLst/>
          </a:prstGeom>
          <a:solidFill>
            <a:schemeClr val="bg1">
              <a:lumMod val="95000"/>
            </a:schemeClr>
          </a:solidFill>
          <a:ln w="28575" algn="ctr">
            <a:noFill/>
            <a:miter lim="800000"/>
            <a:headEnd/>
            <a:tailEnd type="none" w="sm" len="lg"/>
          </a:ln>
          <a:effectLst/>
        </p:spPr>
        <p:txBody>
          <a:bodyPr wrap="square" lIns="72034" tIns="72034" rIns="72034" bIns="72034" anchor="ctr"/>
          <a:lstStyle/>
          <a:p>
            <a:pPr algn="ctr" defTabSz="1089212">
              <a:buSzPct val="75000"/>
            </a:pPr>
            <a:r>
              <a:rPr lang="en-US" sz="1300" kern="0" dirty="0">
                <a:solidFill>
                  <a:schemeClr val="accent3">
                    <a:lumMod val="75000"/>
                  </a:schemeClr>
                </a:solidFill>
              </a:rPr>
              <a:t>Cross Company/</a:t>
            </a:r>
            <a:br>
              <a:rPr lang="en-US" sz="1300" kern="0" dirty="0">
                <a:solidFill>
                  <a:schemeClr val="accent3">
                    <a:lumMod val="75000"/>
                  </a:schemeClr>
                </a:solidFill>
              </a:rPr>
            </a:br>
            <a:r>
              <a:rPr lang="en-US" sz="1300" kern="0" dirty="0">
                <a:solidFill>
                  <a:schemeClr val="accent3">
                    <a:lumMod val="75000"/>
                  </a:schemeClr>
                </a:solidFill>
              </a:rPr>
              <a:t>Industry Business Processes</a:t>
            </a:r>
          </a:p>
        </p:txBody>
      </p:sp>
      <p:sp>
        <p:nvSpPr>
          <p:cNvPr id="87" name="Rectangle 16"/>
          <p:cNvSpPr>
            <a:spLocks noChangeArrowheads="1"/>
          </p:cNvSpPr>
          <p:nvPr/>
        </p:nvSpPr>
        <p:spPr bwMode="gray">
          <a:xfrm>
            <a:off x="433674" y="4148370"/>
            <a:ext cx="1684708" cy="589178"/>
          </a:xfrm>
          <a:prstGeom prst="rect">
            <a:avLst/>
          </a:prstGeom>
          <a:noFill/>
          <a:ln w="28575" algn="ctr">
            <a:noFill/>
            <a:miter lim="800000"/>
            <a:headEnd/>
            <a:tailEnd type="none" w="sm" len="lg"/>
          </a:ln>
          <a:effectLst/>
        </p:spPr>
        <p:txBody>
          <a:bodyPr wrap="square" lIns="72034" tIns="72034" rIns="72034" bIns="72034" anchor="ctr"/>
          <a:lstStyle/>
          <a:p>
            <a:pPr defTabSz="1089212">
              <a:buSzPct val="75000"/>
            </a:pPr>
            <a:r>
              <a:rPr lang="en-US" sz="2000" b="1" kern="0" dirty="0">
                <a:solidFill>
                  <a:schemeClr val="accent1"/>
                </a:solidFill>
              </a:rPr>
              <a:t>Enabling Layer</a:t>
            </a:r>
          </a:p>
        </p:txBody>
      </p:sp>
      <p:sp>
        <p:nvSpPr>
          <p:cNvPr id="88" name="Rectangle 87"/>
          <p:cNvSpPr>
            <a:spLocks noChangeArrowheads="1"/>
          </p:cNvSpPr>
          <p:nvPr/>
        </p:nvSpPr>
        <p:spPr bwMode="gray">
          <a:xfrm>
            <a:off x="433674" y="2684928"/>
            <a:ext cx="1684708" cy="589178"/>
          </a:xfrm>
          <a:prstGeom prst="rect">
            <a:avLst/>
          </a:prstGeom>
          <a:noFill/>
          <a:ln w="28575" algn="ctr">
            <a:noFill/>
            <a:miter lim="800000"/>
            <a:headEnd/>
            <a:tailEnd type="none" w="sm" len="lg"/>
          </a:ln>
          <a:effectLst/>
        </p:spPr>
        <p:txBody>
          <a:bodyPr wrap="square" lIns="72034" tIns="72034" rIns="72034" bIns="72034" anchor="ctr"/>
          <a:lstStyle/>
          <a:p>
            <a:pPr defTabSz="1089212">
              <a:buSzPct val="75000"/>
            </a:pPr>
            <a:r>
              <a:rPr lang="en-US" sz="2000" b="1" kern="0" dirty="0">
                <a:solidFill>
                  <a:schemeClr val="accent1"/>
                </a:solidFill>
              </a:rPr>
              <a:t>Process Layer</a:t>
            </a:r>
          </a:p>
        </p:txBody>
      </p:sp>
      <p:sp>
        <p:nvSpPr>
          <p:cNvPr id="91" name="Rectangle 16"/>
          <p:cNvSpPr>
            <a:spLocks noChangeArrowheads="1"/>
          </p:cNvSpPr>
          <p:nvPr/>
        </p:nvSpPr>
        <p:spPr bwMode="gray">
          <a:xfrm>
            <a:off x="4417981" y="2754177"/>
            <a:ext cx="1553787" cy="337731"/>
          </a:xfrm>
          <a:prstGeom prst="rect">
            <a:avLst/>
          </a:prstGeom>
          <a:noFill/>
          <a:ln w="28575" algn="ctr">
            <a:noFill/>
            <a:miter lim="800000"/>
            <a:headEnd/>
            <a:tailEnd type="none" w="sm" len="lg"/>
          </a:ln>
          <a:effectLst/>
        </p:spPr>
        <p:txBody>
          <a:bodyPr wrap="square" lIns="72034" tIns="72034" rIns="72034" bIns="72034" anchor="ctr"/>
          <a:lstStyle/>
          <a:p>
            <a:pPr algn="ctr" defTabSz="1089212">
              <a:buSzPct val="75000"/>
            </a:pPr>
            <a:r>
              <a:rPr lang="en-US" sz="1300" b="1" kern="0" dirty="0">
                <a:solidFill>
                  <a:schemeClr val="accent1"/>
                </a:solidFill>
              </a:rPr>
              <a:t>Cross Company</a:t>
            </a:r>
          </a:p>
        </p:txBody>
      </p:sp>
      <p:sp>
        <p:nvSpPr>
          <p:cNvPr id="93" name="Rectangle 16"/>
          <p:cNvSpPr>
            <a:spLocks noChangeArrowheads="1"/>
          </p:cNvSpPr>
          <p:nvPr/>
        </p:nvSpPr>
        <p:spPr bwMode="gray">
          <a:xfrm>
            <a:off x="433674" y="3391885"/>
            <a:ext cx="1561476" cy="589178"/>
          </a:xfrm>
          <a:prstGeom prst="rect">
            <a:avLst/>
          </a:prstGeom>
          <a:noFill/>
          <a:ln w="28575" algn="ctr">
            <a:noFill/>
            <a:miter lim="800000"/>
            <a:headEnd/>
            <a:tailEnd type="none" w="sm" len="lg"/>
          </a:ln>
          <a:effectLst/>
        </p:spPr>
        <p:txBody>
          <a:bodyPr wrap="square" lIns="72034" tIns="72034" rIns="72034" bIns="72034" anchor="ctr"/>
          <a:lstStyle/>
          <a:p>
            <a:pPr defTabSz="1089212">
              <a:buSzPct val="75000"/>
            </a:pPr>
            <a:r>
              <a:rPr lang="en-US" sz="1300" b="1" kern="0" dirty="0">
                <a:solidFill>
                  <a:schemeClr val="accent1"/>
                </a:solidFill>
              </a:rPr>
              <a:t>Abstraction / API</a:t>
            </a:r>
          </a:p>
        </p:txBody>
      </p:sp>
      <p:sp>
        <p:nvSpPr>
          <p:cNvPr id="95" name="Rectangle 16"/>
          <p:cNvSpPr>
            <a:spLocks noChangeArrowheads="1"/>
          </p:cNvSpPr>
          <p:nvPr/>
        </p:nvSpPr>
        <p:spPr bwMode="gray">
          <a:xfrm>
            <a:off x="6156360" y="2714911"/>
            <a:ext cx="2076079" cy="753523"/>
          </a:xfrm>
          <a:prstGeom prst="rect">
            <a:avLst/>
          </a:prstGeom>
          <a:solidFill>
            <a:schemeClr val="bg1">
              <a:lumMod val="95000"/>
            </a:schemeClr>
          </a:solidFill>
          <a:ln w="28575" algn="ctr">
            <a:noFill/>
            <a:miter lim="800000"/>
            <a:headEnd/>
            <a:tailEnd type="none" w="sm" len="lg"/>
          </a:ln>
          <a:effectLst/>
        </p:spPr>
        <p:txBody>
          <a:bodyPr wrap="square" lIns="72034" tIns="72034" rIns="72034" bIns="72034" anchor="ctr"/>
          <a:lstStyle/>
          <a:p>
            <a:pPr algn="ctr" defTabSz="1089212">
              <a:buSzPct val="75000"/>
            </a:pPr>
            <a:r>
              <a:rPr lang="en-US" sz="1300" kern="0" dirty="0">
                <a:solidFill>
                  <a:schemeClr val="tx2">
                    <a:lumMod val="50000"/>
                  </a:schemeClr>
                </a:solidFill>
              </a:rPr>
              <a:t>Cross Company/</a:t>
            </a:r>
            <a:br>
              <a:rPr lang="en-US" sz="1300" kern="0" dirty="0">
                <a:solidFill>
                  <a:schemeClr val="tx2">
                    <a:lumMod val="50000"/>
                  </a:schemeClr>
                </a:solidFill>
              </a:rPr>
            </a:br>
            <a:r>
              <a:rPr lang="en-US" sz="1300" kern="0" dirty="0">
                <a:solidFill>
                  <a:schemeClr val="tx2">
                    <a:lumMod val="50000"/>
                  </a:schemeClr>
                </a:solidFill>
              </a:rPr>
              <a:t>Industry Business Processes</a:t>
            </a:r>
          </a:p>
        </p:txBody>
      </p:sp>
      <p:sp>
        <p:nvSpPr>
          <p:cNvPr id="96" name="Rectangle 16"/>
          <p:cNvSpPr>
            <a:spLocks noChangeArrowheads="1"/>
          </p:cNvSpPr>
          <p:nvPr/>
        </p:nvSpPr>
        <p:spPr bwMode="gray">
          <a:xfrm>
            <a:off x="6128290" y="4792698"/>
            <a:ext cx="2109365" cy="338294"/>
          </a:xfrm>
          <a:prstGeom prst="rect">
            <a:avLst/>
          </a:prstGeom>
          <a:solidFill>
            <a:schemeClr val="bg1">
              <a:lumMod val="95000"/>
            </a:schemeClr>
          </a:solidFill>
          <a:ln w="28575" algn="ctr">
            <a:noFill/>
            <a:miter lim="800000"/>
            <a:headEnd/>
            <a:tailEnd type="none" w="sm" len="lg"/>
          </a:ln>
          <a:effectLst/>
        </p:spPr>
        <p:txBody>
          <a:bodyPr wrap="none" lIns="72034" tIns="72034" rIns="72034" bIns="72034" anchor="ctr"/>
          <a:lstStyle/>
          <a:p>
            <a:pPr algn="ctr" defTabSz="1089212">
              <a:buSzPct val="75000"/>
            </a:pPr>
            <a:r>
              <a:rPr lang="en-US" sz="1300" kern="0" dirty="0">
                <a:solidFill>
                  <a:schemeClr val="tx2">
                    <a:lumMod val="50000"/>
                  </a:schemeClr>
                </a:solidFill>
              </a:rPr>
              <a:t>Blockchain Node(s)</a:t>
            </a:r>
          </a:p>
        </p:txBody>
      </p:sp>
      <p:sp>
        <p:nvSpPr>
          <p:cNvPr id="97" name="Rectangle 16"/>
          <p:cNvSpPr>
            <a:spLocks noChangeArrowheads="1"/>
          </p:cNvSpPr>
          <p:nvPr/>
        </p:nvSpPr>
        <p:spPr bwMode="gray">
          <a:xfrm>
            <a:off x="6321212" y="5524727"/>
            <a:ext cx="1768810" cy="338294"/>
          </a:xfrm>
          <a:prstGeom prst="rect">
            <a:avLst/>
          </a:prstGeom>
          <a:noFill/>
          <a:ln w="28575" algn="ctr">
            <a:noFill/>
            <a:miter lim="800000"/>
            <a:headEnd/>
            <a:tailEnd type="none" w="sm" len="lg"/>
          </a:ln>
          <a:effectLst/>
        </p:spPr>
        <p:txBody>
          <a:bodyPr wrap="none" lIns="72034" tIns="72034" rIns="72034" bIns="72034" anchor="ctr"/>
          <a:lstStyle/>
          <a:p>
            <a:pPr algn="ctr" defTabSz="1089212">
              <a:buSzPct val="75000"/>
            </a:pPr>
            <a:r>
              <a:rPr lang="en-US" sz="1300" kern="0" dirty="0">
                <a:solidFill>
                  <a:srgbClr val="000000"/>
                </a:solidFill>
              </a:rPr>
              <a:t>Cloud Platform</a:t>
            </a:r>
          </a:p>
        </p:txBody>
      </p:sp>
      <p:sp>
        <p:nvSpPr>
          <p:cNvPr id="100" name="Rectangle 16"/>
          <p:cNvSpPr>
            <a:spLocks noChangeArrowheads="1"/>
          </p:cNvSpPr>
          <p:nvPr/>
        </p:nvSpPr>
        <p:spPr bwMode="gray">
          <a:xfrm>
            <a:off x="9427776" y="5524727"/>
            <a:ext cx="2098511" cy="338294"/>
          </a:xfrm>
          <a:prstGeom prst="rect">
            <a:avLst/>
          </a:prstGeom>
          <a:noFill/>
          <a:ln w="28575" algn="ctr">
            <a:noFill/>
            <a:miter lim="800000"/>
            <a:headEnd/>
            <a:tailEnd type="none" w="sm" len="lg"/>
          </a:ln>
          <a:effectLst/>
        </p:spPr>
        <p:txBody>
          <a:bodyPr wrap="none" lIns="72034" tIns="72034" rIns="72034" bIns="72034" anchor="ctr"/>
          <a:lstStyle/>
          <a:p>
            <a:pPr algn="ctr" defTabSz="1089212">
              <a:buSzPct val="75000"/>
            </a:pPr>
            <a:r>
              <a:rPr lang="en-US" sz="1300" kern="0" dirty="0">
                <a:solidFill>
                  <a:srgbClr val="000000"/>
                </a:solidFill>
              </a:rPr>
              <a:t>On Premise</a:t>
            </a:r>
          </a:p>
        </p:txBody>
      </p:sp>
      <p:sp>
        <p:nvSpPr>
          <p:cNvPr id="101" name="Rectangle 16"/>
          <p:cNvSpPr>
            <a:spLocks noChangeArrowheads="1"/>
          </p:cNvSpPr>
          <p:nvPr/>
        </p:nvSpPr>
        <p:spPr bwMode="gray">
          <a:xfrm>
            <a:off x="9427775" y="4792698"/>
            <a:ext cx="2098512" cy="338294"/>
          </a:xfrm>
          <a:prstGeom prst="rect">
            <a:avLst/>
          </a:prstGeom>
          <a:solidFill>
            <a:schemeClr val="bg1">
              <a:lumMod val="95000"/>
            </a:schemeClr>
          </a:solidFill>
          <a:ln w="28575" algn="ctr">
            <a:noFill/>
            <a:miter lim="800000"/>
            <a:headEnd/>
            <a:tailEnd type="none" w="sm" len="lg"/>
          </a:ln>
          <a:effectLst/>
        </p:spPr>
        <p:txBody>
          <a:bodyPr wrap="none" lIns="72034" tIns="72034" rIns="72034" bIns="72034" anchor="ctr"/>
          <a:lstStyle/>
          <a:p>
            <a:pPr algn="ctr" defTabSz="1089212">
              <a:buSzPct val="75000"/>
            </a:pPr>
            <a:r>
              <a:rPr lang="en-US" sz="1300" kern="0" dirty="0">
                <a:solidFill>
                  <a:schemeClr val="tx2">
                    <a:lumMod val="50000"/>
                  </a:schemeClr>
                </a:solidFill>
              </a:rPr>
              <a:t>Blockchain Node(s)</a:t>
            </a:r>
          </a:p>
        </p:txBody>
      </p:sp>
      <p:sp>
        <p:nvSpPr>
          <p:cNvPr id="102" name="Rectangle 16"/>
          <p:cNvSpPr>
            <a:spLocks noChangeArrowheads="1"/>
          </p:cNvSpPr>
          <p:nvPr/>
        </p:nvSpPr>
        <p:spPr bwMode="gray">
          <a:xfrm>
            <a:off x="9427774" y="2747433"/>
            <a:ext cx="2084716" cy="753523"/>
          </a:xfrm>
          <a:prstGeom prst="rect">
            <a:avLst/>
          </a:prstGeom>
          <a:solidFill>
            <a:schemeClr val="bg1">
              <a:lumMod val="95000"/>
            </a:schemeClr>
          </a:solidFill>
          <a:ln w="28575" algn="ctr">
            <a:noFill/>
            <a:miter lim="800000"/>
            <a:headEnd/>
            <a:tailEnd type="none" w="sm" len="lg"/>
          </a:ln>
          <a:effectLst/>
        </p:spPr>
        <p:txBody>
          <a:bodyPr wrap="square" lIns="72034" tIns="72034" rIns="72034" bIns="72034" anchor="ctr"/>
          <a:lstStyle/>
          <a:p>
            <a:pPr algn="ctr" defTabSz="1089212">
              <a:buSzPct val="75000"/>
            </a:pPr>
            <a:r>
              <a:rPr lang="en-US" sz="1300" kern="0" dirty="0">
                <a:solidFill>
                  <a:schemeClr val="tx2">
                    <a:lumMod val="50000"/>
                  </a:schemeClr>
                </a:solidFill>
              </a:rPr>
              <a:t>Cross Company/</a:t>
            </a:r>
            <a:br>
              <a:rPr lang="en-US" sz="1300" kern="0" dirty="0">
                <a:solidFill>
                  <a:schemeClr val="tx2">
                    <a:lumMod val="50000"/>
                  </a:schemeClr>
                </a:solidFill>
              </a:rPr>
            </a:br>
            <a:r>
              <a:rPr lang="en-US" sz="1300" kern="0" dirty="0">
                <a:solidFill>
                  <a:schemeClr val="tx2">
                    <a:lumMod val="50000"/>
                  </a:schemeClr>
                </a:solidFill>
              </a:rPr>
              <a:t>Industry Business Processes</a:t>
            </a:r>
          </a:p>
        </p:txBody>
      </p:sp>
      <p:sp>
        <p:nvSpPr>
          <p:cNvPr id="104" name="Rectangle 16"/>
          <p:cNvSpPr>
            <a:spLocks noChangeArrowheads="1"/>
          </p:cNvSpPr>
          <p:nvPr/>
        </p:nvSpPr>
        <p:spPr bwMode="gray">
          <a:xfrm>
            <a:off x="2157308" y="4097503"/>
            <a:ext cx="2098513" cy="338294"/>
          </a:xfrm>
          <a:prstGeom prst="rect">
            <a:avLst/>
          </a:prstGeom>
          <a:solidFill>
            <a:schemeClr val="bg1">
              <a:lumMod val="95000"/>
            </a:schemeClr>
          </a:solidFill>
          <a:ln w="28575" algn="ctr">
            <a:noFill/>
            <a:miter lim="800000"/>
            <a:headEnd/>
            <a:tailEnd type="none" w="sm" len="lg"/>
          </a:ln>
          <a:effectLst/>
        </p:spPr>
        <p:txBody>
          <a:bodyPr wrap="none" lIns="72034" tIns="72034" rIns="72034" bIns="72034" anchor="ctr"/>
          <a:lstStyle/>
          <a:p>
            <a:pPr algn="ctr" defTabSz="1089212">
              <a:buSzPct val="75000"/>
            </a:pPr>
            <a:r>
              <a:rPr lang="en-US" sz="1300" kern="0" dirty="0">
                <a:solidFill>
                  <a:schemeClr val="accent3">
                    <a:lumMod val="75000"/>
                  </a:schemeClr>
                </a:solidFill>
              </a:rPr>
              <a:t>Blockchain-as-a-Service</a:t>
            </a:r>
          </a:p>
        </p:txBody>
      </p:sp>
      <p:sp>
        <p:nvSpPr>
          <p:cNvPr id="105" name="Rectangle 16"/>
          <p:cNvSpPr>
            <a:spLocks noChangeArrowheads="1"/>
          </p:cNvSpPr>
          <p:nvPr/>
        </p:nvSpPr>
        <p:spPr bwMode="gray">
          <a:xfrm>
            <a:off x="2157309" y="4792698"/>
            <a:ext cx="2098078" cy="338294"/>
          </a:xfrm>
          <a:prstGeom prst="rect">
            <a:avLst/>
          </a:prstGeom>
          <a:solidFill>
            <a:schemeClr val="bg1">
              <a:lumMod val="95000"/>
            </a:schemeClr>
          </a:solidFill>
          <a:ln w="28575" algn="ctr">
            <a:noFill/>
            <a:miter lim="800000"/>
            <a:headEnd/>
            <a:tailEnd type="none" w="sm" len="lg"/>
          </a:ln>
          <a:effectLst/>
        </p:spPr>
        <p:txBody>
          <a:bodyPr wrap="none" lIns="72034" tIns="72034" rIns="72034" bIns="72034" anchor="ctr"/>
          <a:lstStyle/>
          <a:p>
            <a:pPr algn="ctr" defTabSz="1089212">
              <a:buSzPct val="75000"/>
            </a:pPr>
            <a:r>
              <a:rPr lang="en-US" sz="1300" kern="0" dirty="0">
                <a:solidFill>
                  <a:schemeClr val="accent3">
                    <a:lumMod val="75000"/>
                  </a:schemeClr>
                </a:solidFill>
              </a:rPr>
              <a:t>Blockchain Node(s)</a:t>
            </a:r>
          </a:p>
        </p:txBody>
      </p:sp>
      <p:sp>
        <p:nvSpPr>
          <p:cNvPr id="106" name="Rectangle 16"/>
          <p:cNvSpPr>
            <a:spLocks noChangeArrowheads="1"/>
          </p:cNvSpPr>
          <p:nvPr/>
        </p:nvSpPr>
        <p:spPr bwMode="gray">
          <a:xfrm>
            <a:off x="2789996" y="5581769"/>
            <a:ext cx="1212860" cy="198956"/>
          </a:xfrm>
          <a:prstGeom prst="rect">
            <a:avLst/>
          </a:prstGeom>
          <a:noFill/>
          <a:ln w="28575" algn="ctr">
            <a:noFill/>
            <a:miter lim="800000"/>
            <a:headEnd/>
            <a:tailEnd type="none" w="sm" len="lg"/>
          </a:ln>
          <a:effectLst/>
        </p:spPr>
        <p:txBody>
          <a:bodyPr wrap="none" lIns="72034" tIns="72034" rIns="72034" bIns="72034" anchor="ctr"/>
          <a:lstStyle/>
          <a:p>
            <a:pPr algn="ctr" defTabSz="1089212">
              <a:buSzPct val="75000"/>
            </a:pPr>
            <a:r>
              <a:rPr lang="en-US" sz="1300" kern="0" dirty="0">
                <a:solidFill>
                  <a:srgbClr val="000000"/>
                </a:solidFill>
              </a:rPr>
              <a:t> Cloud Platform</a:t>
            </a:r>
          </a:p>
        </p:txBody>
      </p:sp>
      <p:pic>
        <p:nvPicPr>
          <p:cNvPr id="115" name="Picture 114"/>
          <p:cNvPicPr>
            <a:picLocks noChangeAspect="1"/>
          </p:cNvPicPr>
          <p:nvPr/>
        </p:nvPicPr>
        <p:blipFill rotWithShape="1">
          <a:blip r:embed="rId3">
            <a:extLst>
              <a:ext uri="{28A0092B-C50C-407E-A947-70E740481C1C}">
                <a14:useLocalDpi xmlns:a14="http://schemas.microsoft.com/office/drawing/2010/main" val="0"/>
              </a:ext>
            </a:extLst>
          </a:blip>
          <a:srcRect r="54381"/>
          <a:stretch/>
        </p:blipFill>
        <p:spPr>
          <a:xfrm>
            <a:off x="2451866" y="5581769"/>
            <a:ext cx="401270" cy="200612"/>
          </a:xfrm>
          <a:prstGeom prst="rect">
            <a:avLst/>
          </a:prstGeom>
        </p:spPr>
      </p:pic>
      <p:sp>
        <p:nvSpPr>
          <p:cNvPr id="3" name="Rectangle 2"/>
          <p:cNvSpPr/>
          <p:nvPr/>
        </p:nvSpPr>
        <p:spPr bwMode="gray">
          <a:xfrm>
            <a:off x="2157309" y="1931928"/>
            <a:ext cx="2098512" cy="4097611"/>
          </a:xfrm>
          <a:prstGeom prst="rect">
            <a:avLst/>
          </a:prstGeom>
          <a:noFill/>
          <a:ln w="38100" algn="ctr">
            <a:solidFill>
              <a:schemeClr val="accent3">
                <a:lumMod val="75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08" name="Rectangle 107"/>
          <p:cNvSpPr/>
          <p:nvPr/>
        </p:nvSpPr>
        <p:spPr bwMode="gray">
          <a:xfrm flipV="1">
            <a:off x="1889724" y="1695315"/>
            <a:ext cx="2633682" cy="424138"/>
          </a:xfrm>
          <a:prstGeom prst="rect">
            <a:avLst/>
          </a:prstGeom>
          <a:solidFill>
            <a:schemeClr val="bg1"/>
          </a:solidFill>
          <a:ln w="38100" algn="ctr">
            <a:solidFill>
              <a:schemeClr val="accent3">
                <a:lumMod val="75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84" name="Rectangle 16"/>
          <p:cNvSpPr>
            <a:spLocks noChangeArrowheads="1"/>
          </p:cNvSpPr>
          <p:nvPr/>
        </p:nvSpPr>
        <p:spPr bwMode="gray">
          <a:xfrm>
            <a:off x="2050431" y="1731477"/>
            <a:ext cx="2312268" cy="338293"/>
          </a:xfrm>
          <a:prstGeom prst="rect">
            <a:avLst/>
          </a:prstGeom>
          <a:noFill/>
          <a:ln w="28575" algn="ctr">
            <a:noFill/>
            <a:miter lim="800000"/>
            <a:headEnd/>
            <a:tailEnd type="none" w="sm" len="lg"/>
          </a:ln>
          <a:effectLst/>
        </p:spPr>
        <p:txBody>
          <a:bodyPr wrap="none" lIns="72034" tIns="72034" rIns="72034" bIns="72034" anchor="ctr"/>
          <a:lstStyle/>
          <a:p>
            <a:pPr algn="ctr" defTabSz="1089212">
              <a:buSzPct val="75000"/>
            </a:pPr>
            <a:r>
              <a:rPr lang="en-US" sz="1300" b="1" kern="0" dirty="0">
                <a:solidFill>
                  <a:schemeClr val="accent3">
                    <a:lumMod val="75000"/>
                  </a:schemeClr>
                </a:solidFill>
              </a:rPr>
              <a:t>S/4HANA Enterprise Processes</a:t>
            </a:r>
          </a:p>
        </p:txBody>
      </p:sp>
      <p:sp>
        <p:nvSpPr>
          <p:cNvPr id="110" name="Rectangle 109"/>
          <p:cNvSpPr/>
          <p:nvPr/>
        </p:nvSpPr>
        <p:spPr bwMode="gray">
          <a:xfrm>
            <a:off x="6156361" y="1931928"/>
            <a:ext cx="2098512" cy="4097611"/>
          </a:xfrm>
          <a:prstGeom prst="rect">
            <a:avLst/>
          </a:prstGeom>
          <a:noFill/>
          <a:ln w="38100" algn="ctr">
            <a:solidFill>
              <a:schemeClr val="bg2"/>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12" name="Rectangle 111"/>
          <p:cNvSpPr/>
          <p:nvPr/>
        </p:nvSpPr>
        <p:spPr bwMode="gray">
          <a:xfrm flipV="1">
            <a:off x="5888776" y="1700328"/>
            <a:ext cx="2633682" cy="424138"/>
          </a:xfrm>
          <a:prstGeom prst="rect">
            <a:avLst/>
          </a:prstGeom>
          <a:solidFill>
            <a:schemeClr val="bg1"/>
          </a:solidFill>
          <a:ln w="38100" algn="ctr">
            <a:solidFill>
              <a:schemeClr val="bg2"/>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94" name="Rectangle 16"/>
          <p:cNvSpPr>
            <a:spLocks noChangeArrowheads="1"/>
          </p:cNvSpPr>
          <p:nvPr/>
        </p:nvSpPr>
        <p:spPr bwMode="gray">
          <a:xfrm>
            <a:off x="6143789" y="1736490"/>
            <a:ext cx="2123656" cy="338293"/>
          </a:xfrm>
          <a:prstGeom prst="rect">
            <a:avLst/>
          </a:prstGeom>
          <a:noFill/>
          <a:ln w="28575" algn="ctr">
            <a:noFill/>
            <a:miter lim="800000"/>
            <a:headEnd/>
            <a:tailEnd type="none" w="sm" len="lg"/>
          </a:ln>
          <a:effectLst/>
        </p:spPr>
        <p:txBody>
          <a:bodyPr wrap="none" lIns="72034" tIns="72034" rIns="72034" bIns="72034" anchor="ctr"/>
          <a:lstStyle/>
          <a:p>
            <a:pPr algn="ctr" defTabSz="1089212">
              <a:buSzPct val="75000"/>
            </a:pPr>
            <a:r>
              <a:rPr lang="en-US" sz="1300" b="1" kern="0" dirty="0">
                <a:solidFill>
                  <a:schemeClr val="tx2">
                    <a:lumMod val="50000"/>
                  </a:schemeClr>
                </a:solidFill>
              </a:rPr>
              <a:t>Enterprise Processes</a:t>
            </a:r>
          </a:p>
        </p:txBody>
      </p:sp>
      <p:cxnSp>
        <p:nvCxnSpPr>
          <p:cNvPr id="86" name="Straight Connector 85"/>
          <p:cNvCxnSpPr/>
          <p:nvPr/>
        </p:nvCxnSpPr>
        <p:spPr>
          <a:xfrm>
            <a:off x="504001" y="3839582"/>
            <a:ext cx="11289871" cy="0"/>
          </a:xfrm>
          <a:prstGeom prst="line">
            <a:avLst/>
          </a:prstGeom>
          <a:noFill/>
          <a:ln w="19050" cap="flat" cmpd="sng" algn="ctr">
            <a:solidFill>
              <a:schemeClr val="accent1"/>
            </a:solidFill>
            <a:prstDash val="dash"/>
          </a:ln>
          <a:effectLst/>
        </p:spPr>
      </p:cxnSp>
      <p:cxnSp>
        <p:nvCxnSpPr>
          <p:cNvPr id="90" name="Straight Arrow Connector 89"/>
          <p:cNvCxnSpPr/>
          <p:nvPr/>
        </p:nvCxnSpPr>
        <p:spPr>
          <a:xfrm>
            <a:off x="4002856" y="3091673"/>
            <a:ext cx="2365792" cy="0"/>
          </a:xfrm>
          <a:prstGeom prst="straightConnector1">
            <a:avLst/>
          </a:prstGeom>
          <a:noFill/>
          <a:ln w="19050" cap="flat" cmpd="sng" algn="ctr">
            <a:solidFill>
              <a:schemeClr val="accent1"/>
            </a:solidFill>
            <a:prstDash val="dash"/>
            <a:headEnd type="arrow" w="med" len="med"/>
            <a:tailEnd type="arrow" w="med" len="med"/>
          </a:ln>
          <a:effectLst/>
        </p:spPr>
      </p:cxnSp>
      <p:sp>
        <p:nvSpPr>
          <p:cNvPr id="92" name="Left-Right Arrow 35"/>
          <p:cNvSpPr/>
          <p:nvPr/>
        </p:nvSpPr>
        <p:spPr bwMode="gray">
          <a:xfrm>
            <a:off x="4030212" y="4590279"/>
            <a:ext cx="2334541" cy="730815"/>
          </a:xfrm>
          <a:prstGeom prst="leftRightArrow">
            <a:avLst>
              <a:gd name="adj1" fmla="val 63526"/>
              <a:gd name="adj2" fmla="val 50000"/>
            </a:avLst>
          </a:prstGeom>
          <a:solidFill>
            <a:schemeClr val="accent1"/>
          </a:solidFill>
          <a:ln w="6350" algn="ctr">
            <a:noFill/>
            <a:miter lim="800000"/>
            <a:headEnd/>
            <a:tailEnd/>
          </a:ln>
        </p:spPr>
        <p:txBody>
          <a:bodyPr wrap="none" lIns="90042" tIns="72034" rIns="90042" bIns="72034" rtlCol="0" anchor="ctr"/>
          <a:lstStyle/>
          <a:p>
            <a:pPr algn="ctr" defTabSz="914766" fontAlgn="base">
              <a:spcBef>
                <a:spcPct val="50000"/>
              </a:spcBef>
              <a:spcAft>
                <a:spcPct val="0"/>
              </a:spcAft>
              <a:buClr>
                <a:srgbClr val="F0AB00"/>
              </a:buClr>
              <a:buSzPct val="80000"/>
            </a:pPr>
            <a:r>
              <a:rPr lang="en-US" sz="1100" b="1" kern="0" dirty="0">
                <a:solidFill>
                  <a:srgbClr val="FFFFFF"/>
                </a:solidFill>
                <a:ea typeface="Arial Unicode MS" pitchFamily="34" charset="-128"/>
                <a:cs typeface="Arial Unicode MS" pitchFamily="34" charset="-128"/>
              </a:rPr>
              <a:t>Immutable Data Exchange</a:t>
            </a:r>
          </a:p>
        </p:txBody>
      </p:sp>
      <p:sp>
        <p:nvSpPr>
          <p:cNvPr id="113" name="Rectangle 112"/>
          <p:cNvSpPr/>
          <p:nvPr/>
        </p:nvSpPr>
        <p:spPr bwMode="gray">
          <a:xfrm>
            <a:off x="9427775" y="1931928"/>
            <a:ext cx="2098512" cy="4097611"/>
          </a:xfrm>
          <a:prstGeom prst="rect">
            <a:avLst/>
          </a:prstGeom>
          <a:noFill/>
          <a:ln w="38100" algn="ctr">
            <a:solidFill>
              <a:schemeClr val="bg2"/>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14" name="Rectangle 113"/>
          <p:cNvSpPr/>
          <p:nvPr/>
        </p:nvSpPr>
        <p:spPr bwMode="gray">
          <a:xfrm flipV="1">
            <a:off x="9160190" y="1700328"/>
            <a:ext cx="2633682" cy="424138"/>
          </a:xfrm>
          <a:prstGeom prst="rect">
            <a:avLst/>
          </a:prstGeom>
          <a:solidFill>
            <a:schemeClr val="bg1"/>
          </a:solidFill>
          <a:ln w="38100" algn="ctr">
            <a:solidFill>
              <a:schemeClr val="bg2"/>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98" name="Rectangle 16"/>
          <p:cNvSpPr>
            <a:spLocks noChangeArrowheads="1"/>
          </p:cNvSpPr>
          <p:nvPr/>
        </p:nvSpPr>
        <p:spPr bwMode="gray">
          <a:xfrm>
            <a:off x="9415203" y="1736490"/>
            <a:ext cx="2123656" cy="338293"/>
          </a:xfrm>
          <a:prstGeom prst="rect">
            <a:avLst/>
          </a:prstGeom>
          <a:noFill/>
          <a:ln w="28575" algn="ctr">
            <a:noFill/>
            <a:miter lim="800000"/>
            <a:headEnd/>
            <a:tailEnd type="none" w="sm" len="lg"/>
          </a:ln>
          <a:effectLst/>
        </p:spPr>
        <p:txBody>
          <a:bodyPr wrap="none" lIns="72034" tIns="72034" rIns="72034" bIns="72034" anchor="ctr"/>
          <a:lstStyle/>
          <a:p>
            <a:pPr algn="ctr" defTabSz="1089212">
              <a:buSzPct val="75000"/>
            </a:pPr>
            <a:r>
              <a:rPr lang="en-US" sz="1300" b="1" kern="0" dirty="0">
                <a:solidFill>
                  <a:schemeClr val="tx2">
                    <a:lumMod val="50000"/>
                  </a:schemeClr>
                </a:solidFill>
              </a:rPr>
              <a:t>Enterprise Processes</a:t>
            </a:r>
          </a:p>
        </p:txBody>
      </p:sp>
      <p:cxnSp>
        <p:nvCxnSpPr>
          <p:cNvPr id="103" name="Straight Arrow Connector 102"/>
          <p:cNvCxnSpPr/>
          <p:nvPr/>
        </p:nvCxnSpPr>
        <p:spPr>
          <a:xfrm>
            <a:off x="8016086" y="3089411"/>
            <a:ext cx="1636679" cy="0"/>
          </a:xfrm>
          <a:prstGeom prst="straightConnector1">
            <a:avLst/>
          </a:prstGeom>
          <a:noFill/>
          <a:ln w="19050" cap="flat" cmpd="sng" algn="ctr">
            <a:solidFill>
              <a:schemeClr val="accent1"/>
            </a:solidFill>
            <a:prstDash val="dash"/>
            <a:headEnd type="arrow" w="med" len="med"/>
            <a:tailEnd type="arrow" w="med" len="med"/>
          </a:ln>
          <a:effectLst/>
        </p:spPr>
      </p:cxnSp>
      <p:sp>
        <p:nvSpPr>
          <p:cNvPr id="107" name="Left-Right Arrow 35"/>
          <p:cNvSpPr/>
          <p:nvPr/>
        </p:nvSpPr>
        <p:spPr bwMode="gray">
          <a:xfrm>
            <a:off x="8068191" y="4590279"/>
            <a:ext cx="1557121" cy="730815"/>
          </a:xfrm>
          <a:prstGeom prst="leftRightArrow">
            <a:avLst>
              <a:gd name="adj1" fmla="val 61272"/>
              <a:gd name="adj2" fmla="val 50000"/>
            </a:avLst>
          </a:prstGeom>
          <a:solidFill>
            <a:schemeClr val="accent1"/>
          </a:solidFill>
          <a:ln w="6350" algn="ctr">
            <a:noFill/>
            <a:miter lim="800000"/>
            <a:headEnd/>
            <a:tailEnd/>
          </a:ln>
        </p:spPr>
        <p:txBody>
          <a:bodyPr wrap="none" lIns="90042" tIns="72034" rIns="90042" bIns="72034" rtlCol="0" anchor="ctr"/>
          <a:lstStyle/>
          <a:p>
            <a:pPr algn="ctr" defTabSz="914766" fontAlgn="base">
              <a:spcBef>
                <a:spcPct val="50000"/>
              </a:spcBef>
              <a:spcAft>
                <a:spcPct val="0"/>
              </a:spcAft>
              <a:buClr>
                <a:srgbClr val="F0AB00"/>
              </a:buClr>
              <a:buSzPct val="80000"/>
            </a:pPr>
            <a:endParaRPr lang="en-US" sz="1100" kern="0" dirty="0">
              <a:solidFill>
                <a:srgbClr val="FFFFFF"/>
              </a:solidFill>
              <a:ea typeface="Arial Unicode MS" pitchFamily="34" charset="-128"/>
              <a:cs typeface="Arial Unicode MS" pitchFamily="34" charset="-128"/>
            </a:endParaRPr>
          </a:p>
        </p:txBody>
      </p:sp>
    </p:spTree>
    <p:extLst>
      <p:ext uri="{BB962C8B-B14F-4D97-AF65-F5344CB8AC3E}">
        <p14:creationId xmlns:p14="http://schemas.microsoft.com/office/powerpoint/2010/main" val="14716076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SAP Cloud Platform Blockchain Service</a:t>
            </a:r>
          </a:p>
        </p:txBody>
      </p:sp>
      <p:sp>
        <p:nvSpPr>
          <p:cNvPr id="12" name="TextBox 11"/>
          <p:cNvSpPr txBox="1"/>
          <p:nvPr/>
        </p:nvSpPr>
        <p:spPr>
          <a:xfrm>
            <a:off x="5536850" y="1434351"/>
            <a:ext cx="6153627" cy="2954655"/>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600" kern="0" dirty="0">
                <a:solidFill>
                  <a:srgbClr val="000000"/>
                </a:solidFill>
              </a:rPr>
              <a:t>Early adoption opportunities for customers to support the realization of innovations (version 1.0 solutions)</a:t>
            </a:r>
          </a:p>
          <a:p>
            <a:pPr fontAlgn="base">
              <a:spcBef>
                <a:spcPct val="50000"/>
              </a:spcBef>
              <a:spcAft>
                <a:spcPct val="0"/>
              </a:spcAft>
              <a:buClr>
                <a:srgbClr val="F0AB00"/>
              </a:buClr>
              <a:buSzPct val="80000"/>
            </a:pPr>
            <a:r>
              <a:rPr lang="en-US" sz="1600" kern="0" dirty="0">
                <a:solidFill>
                  <a:srgbClr val="000000"/>
                </a:solidFill>
              </a:rPr>
              <a:t>Build blockchain extensions for existing applications across industries and lines of business</a:t>
            </a:r>
          </a:p>
          <a:p>
            <a:pPr fontAlgn="base">
              <a:spcBef>
                <a:spcPct val="50000"/>
              </a:spcBef>
              <a:spcAft>
                <a:spcPct val="0"/>
              </a:spcAft>
              <a:buClr>
                <a:srgbClr val="F0AB00"/>
              </a:buClr>
              <a:buSzPct val="80000"/>
            </a:pPr>
            <a:r>
              <a:rPr lang="en-US" sz="1600" kern="0" dirty="0">
                <a:solidFill>
                  <a:srgbClr val="000000"/>
                </a:solidFill>
              </a:rPr>
              <a:t>Different technologies to allow an integration of business processes to various blockchain-based networks and infrastructures </a:t>
            </a:r>
          </a:p>
          <a:p>
            <a:pPr fontAlgn="base">
              <a:spcBef>
                <a:spcPct val="50000"/>
              </a:spcBef>
              <a:spcAft>
                <a:spcPct val="0"/>
              </a:spcAft>
              <a:buClr>
                <a:srgbClr val="F0AB00"/>
              </a:buClr>
              <a:buSzPct val="80000"/>
            </a:pPr>
            <a:r>
              <a:rPr lang="en-US" sz="1600" kern="0" dirty="0">
                <a:solidFill>
                  <a:srgbClr val="000000"/>
                </a:solidFill>
              </a:rPr>
              <a:t>Establish iterative feedback cycles between customers and development team</a:t>
            </a:r>
          </a:p>
          <a:p>
            <a:pPr fontAlgn="base">
              <a:spcBef>
                <a:spcPct val="50000"/>
              </a:spcBef>
              <a:spcAft>
                <a:spcPct val="0"/>
              </a:spcAft>
              <a:buClr>
                <a:srgbClr val="F0AB00"/>
              </a:buClr>
              <a:buSzPct val="80000"/>
            </a:pPr>
            <a:r>
              <a:rPr lang="en-US" sz="1600" kern="0" dirty="0">
                <a:solidFill>
                  <a:srgbClr val="000000"/>
                </a:solidFill>
              </a:rPr>
              <a:t>Continuous co-innovation to validate ideas with customers, partners and startups</a:t>
            </a:r>
          </a:p>
        </p:txBody>
      </p:sp>
      <p:pic>
        <p:nvPicPr>
          <p:cNvPr id="22" name="Picture 21"/>
          <p:cNvPicPr>
            <a:picLocks noChangeAspect="1"/>
          </p:cNvPicPr>
          <p:nvPr/>
        </p:nvPicPr>
        <p:blipFill>
          <a:blip r:embed="rId3"/>
          <a:stretch>
            <a:fillRect/>
          </a:stretch>
        </p:blipFill>
        <p:spPr>
          <a:xfrm>
            <a:off x="7865273" y="4962986"/>
            <a:ext cx="4136036" cy="1727900"/>
          </a:xfrm>
          <a:prstGeom prst="rect">
            <a:avLst/>
          </a:prstGeom>
        </p:spPr>
      </p:pic>
      <p:pic>
        <p:nvPicPr>
          <p:cNvPr id="14" name="Picture 13"/>
          <p:cNvPicPr>
            <a:picLocks noChangeAspect="1"/>
          </p:cNvPicPr>
          <p:nvPr/>
        </p:nvPicPr>
        <p:blipFill>
          <a:blip r:embed="rId4"/>
          <a:stretch>
            <a:fillRect/>
          </a:stretch>
        </p:blipFill>
        <p:spPr>
          <a:xfrm>
            <a:off x="504001" y="1284351"/>
            <a:ext cx="4340126" cy="4104303"/>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8080739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4001" y="504000"/>
            <a:ext cx="11186476" cy="677108"/>
          </a:xfrm>
        </p:spPr>
        <p:txBody>
          <a:bodyPr/>
          <a:lstStyle/>
          <a:p>
            <a:r>
              <a:rPr lang="en-US" dirty="0">
                <a:latin typeface="+mn-lt"/>
              </a:rPr>
              <a:t>Conducted Blockchain Use Cases</a:t>
            </a:r>
            <a:br>
              <a:rPr lang="en-US" dirty="0">
                <a:latin typeface="+mn-lt"/>
              </a:rPr>
            </a:br>
            <a:r>
              <a:rPr lang="en-US" sz="2000" b="0" dirty="0">
                <a:solidFill>
                  <a:srgbClr val="000000"/>
                </a:solidFill>
                <a:latin typeface="+mn-lt"/>
                <a:ea typeface="BentonSans" charset="0"/>
                <a:cs typeface="BentonSans" charset="0"/>
              </a:rPr>
              <a:t>Across different </a:t>
            </a:r>
            <a:r>
              <a:rPr lang="en-US" sz="2000" b="0" dirty="0" err="1">
                <a:solidFill>
                  <a:srgbClr val="000000"/>
                </a:solidFill>
                <a:latin typeface="+mn-lt"/>
                <a:ea typeface="BentonSans" charset="0"/>
                <a:cs typeface="BentonSans" charset="0"/>
              </a:rPr>
              <a:t>LoBs</a:t>
            </a:r>
            <a:r>
              <a:rPr lang="en-US" sz="2000" b="0" dirty="0">
                <a:solidFill>
                  <a:srgbClr val="000000"/>
                </a:solidFill>
                <a:latin typeface="+mn-lt"/>
                <a:ea typeface="BentonSans" charset="0"/>
                <a:cs typeface="BentonSans" charset="0"/>
              </a:rPr>
              <a:t> and Industries</a:t>
            </a:r>
          </a:p>
        </p:txBody>
      </p:sp>
      <p:sp>
        <p:nvSpPr>
          <p:cNvPr id="3" name="TextBox 2"/>
          <p:cNvSpPr txBox="1"/>
          <p:nvPr/>
        </p:nvSpPr>
        <p:spPr>
          <a:xfrm>
            <a:off x="9778697" y="5615735"/>
            <a:ext cx="1899890" cy="215444"/>
          </a:xfrm>
          <a:prstGeom prst="rect">
            <a:avLst/>
          </a:prstGeom>
          <a:noFill/>
        </p:spPr>
        <p:txBody>
          <a:bodyPr wrap="square" lIns="0" tIns="0" rIns="0" bIns="0" rtlCol="0">
            <a:spAutoFit/>
          </a:bodyPr>
          <a:lstStyle/>
          <a:p>
            <a:pPr algn="ctr" defTabSz="914126" fontAlgn="base">
              <a:spcAft>
                <a:spcPct val="0"/>
              </a:spcAft>
              <a:buClr>
                <a:srgbClr val="F0AB00"/>
              </a:buClr>
              <a:buSzPct val="80000"/>
            </a:pPr>
            <a:r>
              <a:rPr lang="en-US" sz="1400" kern="0" dirty="0">
                <a:latin typeface="+mn-lt"/>
                <a:ea typeface="Arial Unicode MS" pitchFamily="34" charset="-128"/>
                <a:cs typeface="Arial Unicode MS" pitchFamily="34" charset="-128"/>
              </a:rPr>
              <a:t>Disaster Operations</a:t>
            </a:r>
          </a:p>
        </p:txBody>
      </p:sp>
      <p:sp>
        <p:nvSpPr>
          <p:cNvPr id="4" name="TextBox 3"/>
          <p:cNvSpPr txBox="1"/>
          <p:nvPr/>
        </p:nvSpPr>
        <p:spPr>
          <a:xfrm>
            <a:off x="5183307" y="3320138"/>
            <a:ext cx="1816906" cy="430887"/>
          </a:xfrm>
          <a:prstGeom prst="rect">
            <a:avLst/>
          </a:prstGeom>
          <a:noFill/>
        </p:spPr>
        <p:txBody>
          <a:bodyPr wrap="square" lIns="0" tIns="0" rIns="0" bIns="0" rtlCol="0">
            <a:spAutoFit/>
          </a:bodyPr>
          <a:lstStyle/>
          <a:p>
            <a:pPr algn="ctr" defTabSz="914126" fontAlgn="base">
              <a:spcAft>
                <a:spcPct val="0"/>
              </a:spcAft>
              <a:buClr>
                <a:srgbClr val="F0AB00"/>
              </a:buClr>
              <a:buSzPct val="80000"/>
            </a:pPr>
            <a:r>
              <a:rPr lang="en-US" sz="1400" kern="0">
                <a:latin typeface="+mn-lt"/>
                <a:ea typeface="Arial Unicode MS" pitchFamily="34" charset="-128"/>
                <a:cs typeface="Arial Unicode MS" pitchFamily="34" charset="-128"/>
              </a:rPr>
              <a:t>Asset  Management</a:t>
            </a:r>
            <a:br>
              <a:rPr lang="en-US" sz="1400" kern="0">
                <a:latin typeface="+mn-lt"/>
                <a:ea typeface="Arial Unicode MS" pitchFamily="34" charset="-128"/>
                <a:cs typeface="Arial Unicode MS" pitchFamily="34" charset="-128"/>
              </a:rPr>
            </a:br>
            <a:r>
              <a:rPr lang="en-US" sz="1400" kern="0">
                <a:latin typeface="+mn-lt"/>
                <a:ea typeface="Arial Unicode MS" pitchFamily="34" charset="-128"/>
                <a:cs typeface="Arial Unicode MS" pitchFamily="34" charset="-128"/>
              </a:rPr>
              <a:t>(Digital Twin)</a:t>
            </a:r>
          </a:p>
        </p:txBody>
      </p:sp>
      <p:sp>
        <p:nvSpPr>
          <p:cNvPr id="5" name="TextBox 4"/>
          <p:cNvSpPr txBox="1"/>
          <p:nvPr/>
        </p:nvSpPr>
        <p:spPr>
          <a:xfrm>
            <a:off x="2962379" y="3320138"/>
            <a:ext cx="1816906" cy="430887"/>
          </a:xfrm>
          <a:prstGeom prst="rect">
            <a:avLst/>
          </a:prstGeom>
          <a:noFill/>
        </p:spPr>
        <p:txBody>
          <a:bodyPr wrap="square" lIns="0" tIns="0" rIns="0" bIns="0" rtlCol="0">
            <a:spAutoFit/>
          </a:bodyPr>
          <a:lstStyle/>
          <a:p>
            <a:pPr algn="ctr" defTabSz="914126" fontAlgn="base">
              <a:spcAft>
                <a:spcPct val="0"/>
              </a:spcAft>
              <a:buClr>
                <a:srgbClr val="F0AB00"/>
              </a:buClr>
              <a:buSzPct val="80000"/>
            </a:pPr>
            <a:r>
              <a:rPr lang="en-US" sz="1400" kern="0" dirty="0">
                <a:latin typeface="+mn-lt"/>
                <a:ea typeface="Arial Unicode MS" pitchFamily="34" charset="-128"/>
                <a:cs typeface="Arial Unicode MS" pitchFamily="34" charset="-128"/>
              </a:rPr>
              <a:t>Ocean Liner Shipping (e-Bill of Lading)</a:t>
            </a:r>
          </a:p>
        </p:txBody>
      </p:sp>
      <p:sp>
        <p:nvSpPr>
          <p:cNvPr id="6" name="TextBox 5"/>
          <p:cNvSpPr txBox="1"/>
          <p:nvPr/>
        </p:nvSpPr>
        <p:spPr>
          <a:xfrm>
            <a:off x="637783" y="5615735"/>
            <a:ext cx="1816905" cy="430887"/>
          </a:xfrm>
          <a:prstGeom prst="rect">
            <a:avLst/>
          </a:prstGeom>
          <a:noFill/>
        </p:spPr>
        <p:txBody>
          <a:bodyPr wrap="square" lIns="0" tIns="0" rIns="0" bIns="0" rtlCol="0">
            <a:spAutoFit/>
          </a:bodyPr>
          <a:lstStyle/>
          <a:p>
            <a:pPr algn="ctr" defTabSz="914126" fontAlgn="base">
              <a:spcAft>
                <a:spcPct val="0"/>
              </a:spcAft>
              <a:buClr>
                <a:srgbClr val="F0AB00"/>
              </a:buClr>
              <a:buSzPct val="80000"/>
            </a:pPr>
            <a:r>
              <a:rPr lang="en-US" sz="1400" kern="0" dirty="0">
                <a:latin typeface="+mn-lt"/>
                <a:ea typeface="Arial Unicode MS" pitchFamily="34" charset="-128"/>
                <a:cs typeface="Arial Unicode MS" pitchFamily="34" charset="-128"/>
              </a:rPr>
              <a:t>Secure Bidding in Procurement</a:t>
            </a:r>
          </a:p>
        </p:txBody>
      </p:sp>
      <p:sp>
        <p:nvSpPr>
          <p:cNvPr id="7" name="TextBox 6"/>
          <p:cNvSpPr txBox="1"/>
          <p:nvPr/>
        </p:nvSpPr>
        <p:spPr>
          <a:xfrm>
            <a:off x="534113" y="3320138"/>
            <a:ext cx="2024244" cy="646331"/>
          </a:xfrm>
          <a:prstGeom prst="rect">
            <a:avLst/>
          </a:prstGeom>
          <a:noFill/>
        </p:spPr>
        <p:txBody>
          <a:bodyPr wrap="square" lIns="0" tIns="0" rIns="0" bIns="0" rtlCol="0">
            <a:spAutoFit/>
          </a:bodyPr>
          <a:lstStyle/>
          <a:p>
            <a:pPr algn="ctr" defTabSz="914126" fontAlgn="base">
              <a:spcAft>
                <a:spcPct val="0"/>
              </a:spcAft>
              <a:buClr>
                <a:srgbClr val="F0AB00"/>
              </a:buClr>
              <a:buSzPct val="80000"/>
            </a:pPr>
            <a:r>
              <a:rPr lang="en-US" sz="1400" kern="0" dirty="0">
                <a:latin typeface="+mn-lt"/>
                <a:ea typeface="Arial Unicode MS" pitchFamily="34" charset="-128"/>
                <a:cs typeface="Arial Unicode MS" pitchFamily="34" charset="-128"/>
              </a:rPr>
              <a:t>Secured Authorization Procedures in Public Sector</a:t>
            </a:r>
          </a:p>
        </p:txBody>
      </p:sp>
      <p:sp>
        <p:nvSpPr>
          <p:cNvPr id="8" name="TextBox 7"/>
          <p:cNvSpPr txBox="1"/>
          <p:nvPr/>
        </p:nvSpPr>
        <p:spPr>
          <a:xfrm>
            <a:off x="7569892" y="3320138"/>
            <a:ext cx="1816905" cy="646331"/>
          </a:xfrm>
          <a:prstGeom prst="rect">
            <a:avLst/>
          </a:prstGeom>
          <a:noFill/>
        </p:spPr>
        <p:txBody>
          <a:bodyPr wrap="square" lIns="0" tIns="0" rIns="0" bIns="0" rtlCol="0">
            <a:spAutoFit/>
          </a:bodyPr>
          <a:lstStyle/>
          <a:p>
            <a:pPr algn="ctr" defTabSz="914126" fontAlgn="base">
              <a:spcAft>
                <a:spcPct val="0"/>
              </a:spcAft>
              <a:buClr>
                <a:srgbClr val="F0AB00"/>
              </a:buClr>
              <a:buSzPct val="80000"/>
            </a:pPr>
            <a:r>
              <a:rPr lang="en-US" sz="1400" kern="0" dirty="0">
                <a:latin typeface="+mn-lt"/>
                <a:ea typeface="Arial Unicode MS" pitchFamily="34" charset="-128"/>
                <a:cs typeface="Arial Unicode MS" pitchFamily="34" charset="-128"/>
              </a:rPr>
              <a:t>Distributed Manufacturing</a:t>
            </a:r>
            <a:br>
              <a:rPr lang="en-US" sz="1400" kern="0" dirty="0">
                <a:latin typeface="+mn-lt"/>
                <a:ea typeface="Arial Unicode MS" pitchFamily="34" charset="-128"/>
                <a:cs typeface="Arial Unicode MS" pitchFamily="34" charset="-128"/>
              </a:rPr>
            </a:br>
            <a:r>
              <a:rPr lang="en-US" sz="1400" kern="0" dirty="0">
                <a:latin typeface="+mn-lt"/>
                <a:ea typeface="Arial Unicode MS" pitchFamily="34" charset="-128"/>
                <a:cs typeface="Arial Unicode MS" pitchFamily="34" charset="-128"/>
              </a:rPr>
              <a:t>(3D-printing)</a:t>
            </a:r>
          </a:p>
        </p:txBody>
      </p:sp>
      <p:sp>
        <p:nvSpPr>
          <p:cNvPr id="9" name="TextBox 8"/>
          <p:cNvSpPr txBox="1"/>
          <p:nvPr/>
        </p:nvSpPr>
        <p:spPr>
          <a:xfrm>
            <a:off x="9951084" y="3320138"/>
            <a:ext cx="1555116" cy="430887"/>
          </a:xfrm>
          <a:prstGeom prst="rect">
            <a:avLst/>
          </a:prstGeom>
          <a:noFill/>
        </p:spPr>
        <p:txBody>
          <a:bodyPr wrap="square" lIns="0" tIns="0" rIns="0" bIns="0" rtlCol="0">
            <a:spAutoFit/>
          </a:bodyPr>
          <a:lstStyle/>
          <a:p>
            <a:pPr algn="ctr" defTabSz="914126" fontAlgn="base">
              <a:spcAft>
                <a:spcPct val="0"/>
              </a:spcAft>
              <a:buClr>
                <a:srgbClr val="F0AB00"/>
              </a:buClr>
              <a:buSzPct val="80000"/>
            </a:pPr>
            <a:r>
              <a:rPr lang="en-US" sz="1400" kern="0" dirty="0">
                <a:latin typeface="+mn-lt"/>
                <a:ea typeface="Arial Unicode MS" pitchFamily="34" charset="-128"/>
                <a:cs typeface="Arial Unicode MS" pitchFamily="34" charset="-128"/>
              </a:rPr>
              <a:t>Trusted Digital Credentials</a:t>
            </a:r>
          </a:p>
        </p:txBody>
      </p:sp>
      <p:sp>
        <p:nvSpPr>
          <p:cNvPr id="10" name="TextBox 9"/>
          <p:cNvSpPr txBox="1"/>
          <p:nvPr/>
        </p:nvSpPr>
        <p:spPr>
          <a:xfrm>
            <a:off x="5183307" y="5615735"/>
            <a:ext cx="1816906" cy="430887"/>
          </a:xfrm>
          <a:prstGeom prst="rect">
            <a:avLst/>
          </a:prstGeom>
          <a:noFill/>
        </p:spPr>
        <p:txBody>
          <a:bodyPr wrap="square" lIns="0" tIns="0" rIns="0" bIns="0" rtlCol="0">
            <a:spAutoFit/>
          </a:bodyPr>
          <a:lstStyle/>
          <a:p>
            <a:pPr algn="ctr" defTabSz="914126" fontAlgn="base">
              <a:spcAft>
                <a:spcPct val="0"/>
              </a:spcAft>
              <a:buClr>
                <a:srgbClr val="F0AB00"/>
              </a:buClr>
              <a:buSzPct val="80000"/>
            </a:pPr>
            <a:r>
              <a:rPr lang="en-US" sz="1400" kern="0">
                <a:latin typeface="+mn-lt"/>
                <a:ea typeface="Arial Unicode MS" pitchFamily="34" charset="-128"/>
                <a:cs typeface="Arial Unicode MS" pitchFamily="34" charset="-128"/>
              </a:rPr>
              <a:t>Real-Time Payments</a:t>
            </a:r>
          </a:p>
          <a:p>
            <a:pPr algn="ctr" defTabSz="914126" fontAlgn="base">
              <a:spcAft>
                <a:spcPct val="0"/>
              </a:spcAft>
              <a:buClr>
                <a:srgbClr val="F0AB00"/>
              </a:buClr>
              <a:buSzPct val="80000"/>
            </a:pPr>
            <a:endParaRPr lang="en-US" sz="1400" kern="0">
              <a:latin typeface="+mn-lt"/>
              <a:ea typeface="Arial Unicode MS" pitchFamily="34" charset="-128"/>
              <a:cs typeface="Arial Unicode MS" pitchFamily="34" charset="-128"/>
            </a:endParaRPr>
          </a:p>
        </p:txBody>
      </p:sp>
      <p:sp>
        <p:nvSpPr>
          <p:cNvPr id="11" name="TextBox 10"/>
          <p:cNvSpPr txBox="1"/>
          <p:nvPr/>
        </p:nvSpPr>
        <p:spPr>
          <a:xfrm>
            <a:off x="7569891" y="5615735"/>
            <a:ext cx="1816906" cy="430887"/>
          </a:xfrm>
          <a:prstGeom prst="rect">
            <a:avLst/>
          </a:prstGeom>
          <a:noFill/>
        </p:spPr>
        <p:txBody>
          <a:bodyPr wrap="square" lIns="0" tIns="0" rIns="0" bIns="0" rtlCol="0">
            <a:spAutoFit/>
          </a:bodyPr>
          <a:lstStyle/>
          <a:p>
            <a:pPr algn="ctr" defTabSz="914126" fontAlgn="base">
              <a:spcAft>
                <a:spcPct val="0"/>
              </a:spcAft>
              <a:buClr>
                <a:srgbClr val="F0AB00"/>
              </a:buClr>
              <a:buSzPct val="80000"/>
            </a:pPr>
            <a:r>
              <a:rPr lang="en-US" sz="1400" kern="0">
                <a:latin typeface="+mn-lt"/>
                <a:ea typeface="Arial Unicode MS" pitchFamily="34" charset="-128"/>
                <a:cs typeface="Arial Unicode MS" pitchFamily="34" charset="-128"/>
              </a:rPr>
              <a:t>Drug Supply Chain Security</a:t>
            </a:r>
          </a:p>
        </p:txBody>
      </p:sp>
      <p:sp>
        <p:nvSpPr>
          <p:cNvPr id="12" name="TextBox 11"/>
          <p:cNvSpPr txBox="1"/>
          <p:nvPr/>
        </p:nvSpPr>
        <p:spPr>
          <a:xfrm>
            <a:off x="2962379" y="5615735"/>
            <a:ext cx="1816906" cy="215444"/>
          </a:xfrm>
          <a:prstGeom prst="rect">
            <a:avLst/>
          </a:prstGeom>
          <a:noFill/>
        </p:spPr>
        <p:txBody>
          <a:bodyPr wrap="square" lIns="0" tIns="0" rIns="0" bIns="0" rtlCol="0">
            <a:spAutoFit/>
          </a:bodyPr>
          <a:lstStyle/>
          <a:p>
            <a:pPr algn="ctr" defTabSz="914126" fontAlgn="base">
              <a:spcAft>
                <a:spcPct val="0"/>
              </a:spcAft>
              <a:buClr>
                <a:srgbClr val="F0AB00"/>
              </a:buClr>
              <a:buSzPct val="80000"/>
            </a:pPr>
            <a:r>
              <a:rPr lang="en-US" sz="1400" kern="0" dirty="0">
                <a:latin typeface="+mn-lt"/>
                <a:ea typeface="Arial Unicode MS" pitchFamily="34" charset="-128"/>
                <a:cs typeface="Arial Unicode MS" pitchFamily="34" charset="-128"/>
              </a:rPr>
              <a:t>Guarantee Network</a:t>
            </a:r>
          </a:p>
        </p:txBody>
      </p:sp>
      <p:pic>
        <p:nvPicPr>
          <p:cNvPr id="24" name="Picture 23"/>
          <p:cNvPicPr>
            <a:picLocks noChangeAspect="1"/>
          </p:cNvPicPr>
          <p:nvPr/>
        </p:nvPicPr>
        <p:blipFill rotWithShape="1">
          <a:blip r:embed="rId3"/>
          <a:srcRect b="23348"/>
          <a:stretch/>
        </p:blipFill>
        <p:spPr>
          <a:xfrm>
            <a:off x="3166350" y="1932124"/>
            <a:ext cx="1408965" cy="1080000"/>
          </a:xfrm>
          <a:prstGeom prst="rect">
            <a:avLst/>
          </a:prstGeom>
        </p:spPr>
      </p:pic>
      <p:pic>
        <p:nvPicPr>
          <p:cNvPr id="26" name="Picture 25"/>
          <p:cNvPicPr>
            <a:picLocks noChangeAspect="1"/>
          </p:cNvPicPr>
          <p:nvPr/>
        </p:nvPicPr>
        <p:blipFill>
          <a:blip r:embed="rId4"/>
          <a:stretch>
            <a:fillRect/>
          </a:stretch>
        </p:blipFill>
        <p:spPr>
          <a:xfrm>
            <a:off x="5551760" y="1932124"/>
            <a:ext cx="1080000" cy="1080000"/>
          </a:xfrm>
          <a:prstGeom prst="rect">
            <a:avLst/>
          </a:prstGeom>
        </p:spPr>
      </p:pic>
      <p:pic>
        <p:nvPicPr>
          <p:cNvPr id="28" name="Picture 27"/>
          <p:cNvPicPr>
            <a:picLocks noChangeAspect="1"/>
          </p:cNvPicPr>
          <p:nvPr/>
        </p:nvPicPr>
        <p:blipFill>
          <a:blip r:embed="rId5"/>
          <a:stretch>
            <a:fillRect/>
          </a:stretch>
        </p:blipFill>
        <p:spPr>
          <a:xfrm>
            <a:off x="7938344" y="4394633"/>
            <a:ext cx="1080000" cy="1080000"/>
          </a:xfrm>
          <a:prstGeom prst="rect">
            <a:avLst/>
          </a:prstGeom>
        </p:spPr>
      </p:pic>
      <p:pic>
        <p:nvPicPr>
          <p:cNvPr id="30" name="Picture 29"/>
          <p:cNvPicPr>
            <a:picLocks noChangeAspect="1"/>
          </p:cNvPicPr>
          <p:nvPr/>
        </p:nvPicPr>
        <p:blipFill>
          <a:blip r:embed="rId6"/>
          <a:stretch>
            <a:fillRect/>
          </a:stretch>
        </p:blipFill>
        <p:spPr>
          <a:xfrm>
            <a:off x="10188642" y="1932124"/>
            <a:ext cx="1080000" cy="1080000"/>
          </a:xfrm>
          <a:prstGeom prst="rect">
            <a:avLst/>
          </a:prstGeom>
        </p:spPr>
      </p:pic>
      <p:pic>
        <p:nvPicPr>
          <p:cNvPr id="32" name="Picture 31"/>
          <p:cNvPicPr>
            <a:picLocks noChangeAspect="1"/>
          </p:cNvPicPr>
          <p:nvPr/>
        </p:nvPicPr>
        <p:blipFill>
          <a:blip r:embed="rId7"/>
          <a:stretch>
            <a:fillRect/>
          </a:stretch>
        </p:blipFill>
        <p:spPr>
          <a:xfrm>
            <a:off x="5551760" y="4394633"/>
            <a:ext cx="1080000" cy="1080000"/>
          </a:xfrm>
          <a:prstGeom prst="rect">
            <a:avLst/>
          </a:prstGeom>
        </p:spPr>
      </p:pic>
      <p:pic>
        <p:nvPicPr>
          <p:cNvPr id="34" name="Picture 33"/>
          <p:cNvPicPr>
            <a:picLocks noChangeAspect="1"/>
          </p:cNvPicPr>
          <p:nvPr/>
        </p:nvPicPr>
        <p:blipFill>
          <a:blip r:embed="rId8"/>
          <a:stretch>
            <a:fillRect/>
          </a:stretch>
        </p:blipFill>
        <p:spPr>
          <a:xfrm>
            <a:off x="3330832" y="4394633"/>
            <a:ext cx="1080000" cy="1080000"/>
          </a:xfrm>
          <a:prstGeom prst="rect">
            <a:avLst/>
          </a:prstGeom>
        </p:spPr>
      </p:pic>
      <p:pic>
        <p:nvPicPr>
          <p:cNvPr id="36" name="Picture 35"/>
          <p:cNvPicPr>
            <a:picLocks noChangeAspect="1"/>
          </p:cNvPicPr>
          <p:nvPr/>
        </p:nvPicPr>
        <p:blipFill>
          <a:blip r:embed="rId9"/>
          <a:stretch>
            <a:fillRect/>
          </a:stretch>
        </p:blipFill>
        <p:spPr>
          <a:xfrm>
            <a:off x="7938344" y="1932124"/>
            <a:ext cx="1080000" cy="1080000"/>
          </a:xfrm>
          <a:prstGeom prst="rect">
            <a:avLst/>
          </a:prstGeom>
        </p:spPr>
      </p:pic>
      <p:pic>
        <p:nvPicPr>
          <p:cNvPr id="38" name="Picture 37"/>
          <p:cNvPicPr>
            <a:picLocks noChangeAspect="1"/>
          </p:cNvPicPr>
          <p:nvPr/>
        </p:nvPicPr>
        <p:blipFill>
          <a:blip r:embed="rId10"/>
          <a:stretch>
            <a:fillRect/>
          </a:stretch>
        </p:blipFill>
        <p:spPr>
          <a:xfrm>
            <a:off x="1006235" y="1932124"/>
            <a:ext cx="1080000" cy="1080000"/>
          </a:xfrm>
          <a:prstGeom prst="rect">
            <a:avLst/>
          </a:prstGeom>
        </p:spPr>
      </p:pic>
      <p:pic>
        <p:nvPicPr>
          <p:cNvPr id="40" name="Picture 39"/>
          <p:cNvPicPr>
            <a:picLocks noChangeAspect="1"/>
          </p:cNvPicPr>
          <p:nvPr/>
        </p:nvPicPr>
        <p:blipFill>
          <a:blip r:embed="rId11"/>
          <a:stretch>
            <a:fillRect/>
          </a:stretch>
        </p:blipFill>
        <p:spPr>
          <a:xfrm>
            <a:off x="10188642" y="4394633"/>
            <a:ext cx="1080000" cy="1080000"/>
          </a:xfrm>
          <a:prstGeom prst="rect">
            <a:avLst/>
          </a:prstGeom>
        </p:spPr>
      </p:pic>
      <p:pic>
        <p:nvPicPr>
          <p:cNvPr id="42" name="Picture 41"/>
          <p:cNvPicPr>
            <a:picLocks noChangeAspect="1"/>
          </p:cNvPicPr>
          <p:nvPr/>
        </p:nvPicPr>
        <p:blipFill>
          <a:blip r:embed="rId12"/>
          <a:stretch>
            <a:fillRect/>
          </a:stretch>
        </p:blipFill>
        <p:spPr>
          <a:xfrm>
            <a:off x="1006235" y="4394633"/>
            <a:ext cx="1080000" cy="1080000"/>
          </a:xfrm>
          <a:prstGeom prst="rect">
            <a:avLst/>
          </a:prstGeom>
        </p:spPr>
      </p:pic>
    </p:spTree>
    <p:extLst>
      <p:ext uri="{BB962C8B-B14F-4D97-AF65-F5344CB8AC3E}">
        <p14:creationId xmlns:p14="http://schemas.microsoft.com/office/powerpoint/2010/main" val="37646409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04001" y="504000"/>
            <a:ext cx="11186476" cy="677108"/>
          </a:xfrm>
        </p:spPr>
        <p:txBody>
          <a:bodyPr/>
          <a:lstStyle/>
          <a:p>
            <a:r>
              <a:rPr lang="en-US" dirty="0">
                <a:latin typeface="+mn-lt"/>
              </a:rPr>
              <a:t>Future Direction: SAP Leonardo Blockchain</a:t>
            </a:r>
            <a:br>
              <a:rPr lang="en-US" dirty="0">
                <a:latin typeface="+mn-lt"/>
              </a:rPr>
            </a:br>
            <a:r>
              <a:rPr lang="en-US" sz="2000" b="0" dirty="0">
                <a:solidFill>
                  <a:srgbClr val="000000"/>
                </a:solidFill>
                <a:latin typeface="+mn-lt"/>
                <a:ea typeface="BentonSans" charset="0"/>
                <a:cs typeface="BentonSans" charset="0"/>
              </a:rPr>
              <a:t>Enabling customers and partners to leverage Blockchain capabilities</a:t>
            </a:r>
            <a:endParaRPr lang="en-US" dirty="0">
              <a:latin typeface="+mn-lt"/>
            </a:endParaRPr>
          </a:p>
        </p:txBody>
      </p:sp>
      <p:sp>
        <p:nvSpPr>
          <p:cNvPr id="97" name="Rectangle: Top Corners Rounded 7"/>
          <p:cNvSpPr/>
          <p:nvPr/>
        </p:nvSpPr>
        <p:spPr bwMode="gray">
          <a:xfrm rot="5400000">
            <a:off x="2746838" y="215411"/>
            <a:ext cx="3610484" cy="7128790"/>
          </a:xfrm>
          <a:prstGeom prst="rect">
            <a:avLst/>
          </a:prstGeom>
          <a:solidFill>
            <a:schemeClr val="bg1"/>
          </a:solidFill>
          <a:ln w="12700" algn="ctr">
            <a:solidFill>
              <a:schemeClr val="tx2"/>
            </a:solid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sz="1800" kern="0">
              <a:solidFill>
                <a:srgbClr val="000000"/>
              </a:solidFill>
              <a:latin typeface="+mn-lt"/>
              <a:ea typeface="Arial Unicode MS" pitchFamily="34" charset="-128"/>
              <a:cs typeface="Arial Unicode MS" pitchFamily="34" charset="-128"/>
            </a:endParaRPr>
          </a:p>
        </p:txBody>
      </p:sp>
      <p:sp>
        <p:nvSpPr>
          <p:cNvPr id="99" name="Rectangle: Single Corner Rounded 27"/>
          <p:cNvSpPr/>
          <p:nvPr/>
        </p:nvSpPr>
        <p:spPr bwMode="gray">
          <a:xfrm flipH="1">
            <a:off x="987685" y="2741873"/>
            <a:ext cx="4612806" cy="1345016"/>
          </a:xfrm>
          <a:prstGeom prst="rect">
            <a:avLst/>
          </a:prstGeom>
          <a:noFill/>
          <a:ln w="12700" algn="ctr">
            <a:solidFill>
              <a:schemeClr val="tx2"/>
            </a:solid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sz="1800" kern="0">
              <a:solidFill>
                <a:srgbClr val="000000"/>
              </a:solidFill>
              <a:latin typeface="+mn-lt"/>
              <a:ea typeface="Arial Unicode MS" pitchFamily="34" charset="-128"/>
              <a:cs typeface="Arial Unicode MS" pitchFamily="34" charset="-128"/>
            </a:endParaRPr>
          </a:p>
        </p:txBody>
      </p:sp>
      <p:sp>
        <p:nvSpPr>
          <p:cNvPr id="100" name="Rectangle: Single Corner Rounded 26"/>
          <p:cNvSpPr/>
          <p:nvPr/>
        </p:nvSpPr>
        <p:spPr bwMode="gray">
          <a:xfrm flipH="1" flipV="1">
            <a:off x="987685" y="4086889"/>
            <a:ext cx="4612806" cy="1498156"/>
          </a:xfrm>
          <a:prstGeom prst="rect">
            <a:avLst/>
          </a:prstGeom>
          <a:noFill/>
          <a:ln w="12700" algn="ctr">
            <a:solidFill>
              <a:schemeClr val="tx2"/>
            </a:solid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sz="1800" kern="0">
              <a:solidFill>
                <a:srgbClr val="000000"/>
              </a:solidFill>
              <a:latin typeface="+mn-lt"/>
              <a:ea typeface="Arial Unicode MS" pitchFamily="34" charset="-128"/>
              <a:cs typeface="Arial Unicode MS" pitchFamily="34" charset="-128"/>
            </a:endParaRPr>
          </a:p>
        </p:txBody>
      </p:sp>
      <p:sp>
        <p:nvSpPr>
          <p:cNvPr id="101" name="Rectangle 100"/>
          <p:cNvSpPr/>
          <p:nvPr/>
        </p:nvSpPr>
        <p:spPr bwMode="gray">
          <a:xfrm>
            <a:off x="2215782" y="4211072"/>
            <a:ext cx="2912139" cy="1204755"/>
          </a:xfrm>
          <a:prstGeom prst="rect">
            <a:avLst/>
          </a:prstGeom>
          <a:noFill/>
          <a:ln>
            <a:noFill/>
          </a:ln>
          <a:extLst/>
        </p:spPr>
        <p:txBody>
          <a:bodyPr vert="horz" wrap="square" lIns="0" tIns="0" rIns="0" bIns="0" numCol="1" rtlCol="0" anchor="ctr" anchorCtr="0" compatLnSpc="1">
            <a:prstTxWarp prst="textNoShape">
              <a:avLst/>
            </a:prstTxWarp>
          </a:bodyPr>
          <a:lstStyle/>
          <a:p>
            <a:pPr defTabSz="914400">
              <a:spcBef>
                <a:spcPts val="1200"/>
              </a:spcBef>
              <a:buClr>
                <a:srgbClr val="F0AB00"/>
              </a:buClr>
            </a:pPr>
            <a:r>
              <a:rPr lang="en-US" sz="1800" b="1" kern="0" dirty="0">
                <a:latin typeface="+mn-lt"/>
                <a:cs typeface="Arial"/>
              </a:rPr>
              <a:t>Foundational Services</a:t>
            </a:r>
          </a:p>
          <a:p>
            <a:pPr defTabSz="914400">
              <a:buClr>
                <a:srgbClr val="F0AB00"/>
              </a:buClr>
            </a:pPr>
            <a:r>
              <a:rPr lang="en-US" sz="1400" kern="0" dirty="0">
                <a:latin typeface="+mn-lt"/>
                <a:cs typeface="Arial"/>
              </a:rPr>
              <a:t>Ready to build business applications across blockchain technologies</a:t>
            </a:r>
          </a:p>
        </p:txBody>
      </p:sp>
      <p:sp>
        <p:nvSpPr>
          <p:cNvPr id="102" name="Rectangle 101"/>
          <p:cNvSpPr/>
          <p:nvPr/>
        </p:nvSpPr>
        <p:spPr bwMode="gray">
          <a:xfrm>
            <a:off x="2215782" y="2895547"/>
            <a:ext cx="3380413" cy="1093231"/>
          </a:xfrm>
          <a:prstGeom prst="rect">
            <a:avLst/>
          </a:prstGeom>
          <a:noFill/>
          <a:ln>
            <a:noFill/>
          </a:ln>
          <a:extLst/>
        </p:spPr>
        <p:txBody>
          <a:bodyPr vert="horz" wrap="square" lIns="0" tIns="0" rIns="0" bIns="0" numCol="1" rtlCol="0" anchor="ctr" anchorCtr="0" compatLnSpc="1">
            <a:prstTxWarp prst="textNoShape">
              <a:avLst/>
            </a:prstTxWarp>
          </a:bodyPr>
          <a:lstStyle/>
          <a:p>
            <a:pPr defTabSz="914400">
              <a:spcBef>
                <a:spcPts val="1200"/>
              </a:spcBef>
              <a:buClr>
                <a:srgbClr val="F0AB00"/>
              </a:buClr>
            </a:pPr>
            <a:r>
              <a:rPr lang="en-US" sz="1800" b="1" kern="0" dirty="0">
                <a:latin typeface="+mn-lt"/>
                <a:cs typeface="Arial"/>
              </a:rPr>
              <a:t>Business Services</a:t>
            </a:r>
            <a:br>
              <a:rPr lang="en-US" sz="1600" b="1" kern="0" dirty="0">
                <a:latin typeface="+mn-lt"/>
                <a:cs typeface="Arial"/>
              </a:rPr>
            </a:br>
            <a:r>
              <a:rPr lang="en-US" sz="1400" kern="0" dirty="0">
                <a:latin typeface="+mn-lt"/>
                <a:cs typeface="Arial"/>
              </a:rPr>
              <a:t>Ready to use business patterns</a:t>
            </a:r>
          </a:p>
        </p:txBody>
      </p:sp>
      <p:sp>
        <p:nvSpPr>
          <p:cNvPr id="103" name="Rectangle 102"/>
          <p:cNvSpPr/>
          <p:nvPr/>
        </p:nvSpPr>
        <p:spPr bwMode="gray">
          <a:xfrm>
            <a:off x="6073209" y="3914315"/>
            <a:ext cx="1899250" cy="1047526"/>
          </a:xfrm>
          <a:prstGeom prst="rect">
            <a:avLst/>
          </a:prstGeom>
          <a:noFill/>
          <a:ln>
            <a:noFill/>
          </a:ln>
          <a:extLst/>
        </p:spPr>
        <p:txBody>
          <a:bodyPr vert="horz" wrap="square" lIns="0" tIns="0" rIns="0" bIns="0" numCol="1" rtlCol="0" anchor="t" anchorCtr="0" compatLnSpc="1">
            <a:prstTxWarp prst="textNoShape">
              <a:avLst/>
            </a:prstTxWarp>
          </a:bodyPr>
          <a:lstStyle/>
          <a:p>
            <a:pPr defTabSz="914400">
              <a:spcBef>
                <a:spcPts val="1200"/>
              </a:spcBef>
              <a:buClr>
                <a:srgbClr val="F0AB00"/>
              </a:buClr>
            </a:pPr>
            <a:r>
              <a:rPr lang="en-US" sz="1800" b="1" kern="0" dirty="0">
                <a:latin typeface="+mn-lt"/>
                <a:cs typeface="Arial"/>
              </a:rPr>
              <a:t>Application Integration Services</a:t>
            </a:r>
            <a:br>
              <a:rPr lang="en-US" sz="1600" kern="0" dirty="0">
                <a:latin typeface="+mn-lt"/>
                <a:cs typeface="Arial"/>
              </a:rPr>
            </a:br>
            <a:r>
              <a:rPr lang="en-US" sz="1400" kern="0" dirty="0">
                <a:latin typeface="+mn-lt"/>
                <a:cs typeface="Arial"/>
              </a:rPr>
              <a:t>Ready to infuse into SAP solutions</a:t>
            </a:r>
            <a:endParaRPr lang="en-US" sz="1600" kern="0" dirty="0">
              <a:latin typeface="+mn-lt"/>
              <a:cs typeface="Arial"/>
            </a:endParaRPr>
          </a:p>
        </p:txBody>
      </p:sp>
      <p:sp>
        <p:nvSpPr>
          <p:cNvPr id="104" name="Rectangle 103"/>
          <p:cNvSpPr/>
          <p:nvPr/>
        </p:nvSpPr>
        <p:spPr bwMode="gray">
          <a:xfrm>
            <a:off x="987683" y="1974562"/>
            <a:ext cx="7128792" cy="767308"/>
          </a:xfrm>
          <a:prstGeom prst="rect">
            <a:avLst/>
          </a:prstGeom>
          <a:solidFill>
            <a:schemeClr val="bg1"/>
          </a:solidFill>
          <a:ln w="12700" algn="ctr">
            <a:solidFill>
              <a:schemeClr val="tx2"/>
            </a:solidFill>
            <a:miter lim="800000"/>
            <a:headEnd/>
            <a:tailEnd/>
          </a:ln>
        </p:spPr>
        <p:txBody>
          <a:bodyPr lIns="182880" tIns="72000" rIns="0" bIns="72000" rtlCol="0" anchor="ctr"/>
          <a:lstStyle/>
          <a:p>
            <a:pPr algn="ctr" defTabSz="914400" fontAlgn="base">
              <a:spcBef>
                <a:spcPct val="50000"/>
              </a:spcBef>
              <a:spcAft>
                <a:spcPct val="0"/>
              </a:spcAft>
              <a:buClr>
                <a:srgbClr val="F0AB00"/>
              </a:buClr>
              <a:buSzPct val="80000"/>
            </a:pPr>
            <a:r>
              <a:rPr lang="en-US" sz="1800" b="1" kern="0" dirty="0">
                <a:latin typeface="+mn-lt"/>
                <a:ea typeface="Arial Unicode MS" pitchFamily="34" charset="-128"/>
                <a:cs typeface="Arial Unicode MS" pitchFamily="34" charset="-128"/>
              </a:rPr>
              <a:t>SAP Leonardo Blockchain</a:t>
            </a:r>
          </a:p>
        </p:txBody>
      </p:sp>
      <p:pic>
        <p:nvPicPr>
          <p:cNvPr id="105" name="Picture 10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1076" y="2021078"/>
            <a:ext cx="720000" cy="720000"/>
          </a:xfrm>
          <a:prstGeom prst="rect">
            <a:avLst/>
          </a:prstGeom>
        </p:spPr>
      </p:pic>
      <p:pic>
        <p:nvPicPr>
          <p:cNvPr id="106" name="Picture 10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93680" y="4453449"/>
            <a:ext cx="720000" cy="720000"/>
          </a:xfrm>
          <a:prstGeom prst="rect">
            <a:avLst/>
          </a:prstGeom>
        </p:spPr>
      </p:pic>
      <p:grpSp>
        <p:nvGrpSpPr>
          <p:cNvPr id="8" name="Group 7"/>
          <p:cNvGrpSpPr/>
          <p:nvPr/>
        </p:nvGrpSpPr>
        <p:grpSpPr>
          <a:xfrm>
            <a:off x="7876432" y="2170204"/>
            <a:ext cx="3843128" cy="3843128"/>
            <a:chOff x="7998352" y="2259672"/>
            <a:chExt cx="3843128" cy="3843128"/>
          </a:xfrm>
        </p:grpSpPr>
        <p:sp>
          <p:nvSpPr>
            <p:cNvPr id="96" name="Oval 95"/>
            <p:cNvSpPr/>
            <p:nvPr/>
          </p:nvSpPr>
          <p:spPr bwMode="gray">
            <a:xfrm>
              <a:off x="7998352" y="2259672"/>
              <a:ext cx="3843128" cy="3843128"/>
            </a:xfrm>
            <a:prstGeom prst="ellipse">
              <a:avLst/>
            </a:prstGeom>
            <a:gradFill flip="none" rotWithShape="1">
              <a:gsLst>
                <a:gs pos="46000">
                  <a:schemeClr val="accent2">
                    <a:alpha val="28000"/>
                  </a:schemeClr>
                </a:gs>
                <a:gs pos="62000">
                  <a:schemeClr val="bg1">
                    <a:alpha val="17000"/>
                  </a:schemeClr>
                </a:gs>
                <a:gs pos="0">
                  <a:schemeClr val="accent2">
                    <a:lumMod val="0"/>
                    <a:lumOff val="100000"/>
                    <a:alpha val="0"/>
                  </a:schemeClr>
                </a:gs>
              </a:gsLst>
              <a:path path="circle">
                <a:fillToRect l="50000" t="50000" r="50000" b="50000"/>
              </a:path>
              <a:tileRect/>
            </a:gra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latin typeface="+mn-lt"/>
                <a:ea typeface="Arial Unicode MS" pitchFamily="34" charset="-128"/>
                <a:cs typeface="Arial Unicode MS" pitchFamily="34" charset="-128"/>
              </a:endParaRPr>
            </a:p>
          </p:txBody>
        </p:sp>
        <p:sp>
          <p:nvSpPr>
            <p:cNvPr id="98" name="Rectangle 97"/>
            <p:cNvSpPr/>
            <p:nvPr/>
          </p:nvSpPr>
          <p:spPr bwMode="gray">
            <a:xfrm>
              <a:off x="9221351" y="4195081"/>
              <a:ext cx="1366651" cy="699354"/>
            </a:xfrm>
            <a:prstGeom prst="rect">
              <a:avLst/>
            </a:prstGeom>
            <a:noFill/>
            <a:ln>
              <a:noFill/>
            </a:ln>
            <a:extLst/>
          </p:spPr>
          <p:txBody>
            <a:bodyPr vert="horz" wrap="square" lIns="0" tIns="0" rIns="0" bIns="0" numCol="1" rtlCol="0" anchor="t" anchorCtr="0" compatLnSpc="1">
              <a:prstTxWarp prst="textNoShape">
                <a:avLst/>
              </a:prstTxWarp>
            </a:bodyPr>
            <a:lstStyle/>
            <a:p>
              <a:pPr algn="ctr" defTabSz="914400">
                <a:spcBef>
                  <a:spcPts val="1200"/>
                </a:spcBef>
                <a:buClr>
                  <a:srgbClr val="F0AB00"/>
                </a:buClr>
              </a:pPr>
              <a:r>
                <a:rPr lang="en-US" sz="1800" b="1" kern="0" dirty="0">
                  <a:latin typeface="+mn-lt"/>
                  <a:cs typeface="Arial"/>
                </a:rPr>
                <a:t>Ecosystem</a:t>
              </a:r>
              <a:br>
                <a:rPr lang="en-US" sz="1600" b="1" kern="0" dirty="0">
                  <a:latin typeface="+mn-lt"/>
                  <a:cs typeface="Arial"/>
                </a:rPr>
              </a:br>
              <a:r>
                <a:rPr lang="en-US" sz="1400" kern="0" dirty="0">
                  <a:latin typeface="+mn-lt"/>
                  <a:cs typeface="Arial"/>
                </a:rPr>
                <a:t>Ready to </a:t>
              </a:r>
              <a:br>
                <a:rPr lang="en-US" sz="1400" kern="0" dirty="0">
                  <a:latin typeface="+mn-lt"/>
                  <a:cs typeface="Arial"/>
                </a:rPr>
              </a:br>
              <a:r>
                <a:rPr lang="en-US" sz="1400" kern="0" dirty="0">
                  <a:latin typeface="+mn-lt"/>
                  <a:cs typeface="Arial"/>
                </a:rPr>
                <a:t>re-imagine</a:t>
              </a:r>
              <a:endParaRPr lang="en-US" sz="1600" kern="0" dirty="0">
                <a:latin typeface="+mn-lt"/>
                <a:cs typeface="Arial"/>
              </a:endParaRPr>
            </a:p>
          </p:txBody>
        </p:sp>
        <p:pic>
          <p:nvPicPr>
            <p:cNvPr id="107" name="Picture 10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59725" y="3317778"/>
              <a:ext cx="889902" cy="889902"/>
            </a:xfrm>
            <a:prstGeom prst="rect">
              <a:avLst/>
            </a:prstGeom>
          </p:spPr>
        </p:pic>
      </p:grpSp>
      <p:pic>
        <p:nvPicPr>
          <p:cNvPr id="108" name="Picture 10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93680" y="3082162"/>
            <a:ext cx="720000" cy="720000"/>
          </a:xfrm>
          <a:prstGeom prst="rect">
            <a:avLst/>
          </a:prstGeom>
        </p:spPr>
      </p:pic>
      <p:cxnSp>
        <p:nvCxnSpPr>
          <p:cNvPr id="109" name="Straight Connector 108"/>
          <p:cNvCxnSpPr/>
          <p:nvPr/>
        </p:nvCxnSpPr>
        <p:spPr>
          <a:xfrm>
            <a:off x="8116475" y="4263699"/>
            <a:ext cx="891516" cy="0"/>
          </a:xfrm>
          <a:prstGeom prst="line">
            <a:avLst/>
          </a:prstGeom>
          <a:ln w="25400">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110" name="Picture 10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01828" y="2888359"/>
            <a:ext cx="1030492" cy="1030492"/>
          </a:xfrm>
          <a:prstGeom prst="rect">
            <a:avLst/>
          </a:prstGeom>
        </p:spPr>
      </p:pic>
      <p:grpSp>
        <p:nvGrpSpPr>
          <p:cNvPr id="2" name="Group 1"/>
          <p:cNvGrpSpPr/>
          <p:nvPr/>
        </p:nvGrpSpPr>
        <p:grpSpPr>
          <a:xfrm>
            <a:off x="987683" y="5689998"/>
            <a:ext cx="9802237" cy="444288"/>
            <a:chOff x="1201043" y="5722267"/>
            <a:chExt cx="9802237" cy="444288"/>
          </a:xfrm>
        </p:grpSpPr>
        <p:cxnSp>
          <p:nvCxnSpPr>
            <p:cNvPr id="20" name="Straight Connector 19"/>
            <p:cNvCxnSpPr/>
            <p:nvPr/>
          </p:nvCxnSpPr>
          <p:spPr>
            <a:xfrm>
              <a:off x="1201043" y="5944411"/>
              <a:ext cx="9802237" cy="0"/>
            </a:xfrm>
            <a:prstGeom prst="line">
              <a:avLst/>
            </a:prstGeom>
            <a:ln w="25400">
              <a:solidFill>
                <a:schemeClr val="tx2"/>
              </a:solidFill>
              <a:prstDash val="sysDot"/>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12" name="Title 1"/>
            <p:cNvSpPr txBox="1">
              <a:spLocks/>
            </p:cNvSpPr>
            <p:nvPr/>
          </p:nvSpPr>
          <p:spPr>
            <a:xfrm>
              <a:off x="4968128" y="5722267"/>
              <a:ext cx="2268066" cy="444288"/>
            </a:xfrm>
            <a:prstGeom prst="rect">
              <a:avLst/>
            </a:prstGeom>
            <a:solidFill>
              <a:schemeClr val="bg1"/>
            </a:solidFill>
            <a:ln w="57150">
              <a:noFill/>
            </a:ln>
            <a:effectLst/>
          </p:spPr>
          <p:txBody>
            <a:bodyPr lIns="0" tIns="0" rIns="0" bIns="0" anchor="ctr"/>
            <a:lstStyle>
              <a:lvl1pPr algn="l" defTabSz="1088776" rtl="0" eaLnBrk="1" latinLnBrk="0" hangingPunct="1">
                <a:spcBef>
                  <a:spcPct val="0"/>
                </a:spcBef>
                <a:buNone/>
                <a:defRPr sz="2800" b="1" kern="1200">
                  <a:solidFill>
                    <a:schemeClr val="accent2"/>
                  </a:solidFill>
                  <a:latin typeface="+mj-lt"/>
                  <a:ea typeface="+mj-ea"/>
                  <a:cs typeface="+mj-cs"/>
                </a:defRPr>
              </a:lvl1pPr>
            </a:lstStyle>
            <a:p>
              <a:pPr algn="ctr" defTabSz="1088449">
                <a:defRPr/>
              </a:pPr>
              <a:r>
                <a:rPr lang="en-US" sz="1600" dirty="0">
                  <a:ln w="0"/>
                  <a:solidFill>
                    <a:schemeClr val="accent1"/>
                  </a:solidFill>
                  <a:latin typeface="+mn-lt"/>
                  <a:ea typeface="BentonSans" charset="0"/>
                  <a:cs typeface="+mn-cs"/>
                </a:rPr>
                <a:t>SAP Cloud Platform</a:t>
              </a:r>
            </a:p>
          </p:txBody>
        </p:sp>
      </p:grpSp>
    </p:spTree>
    <p:extLst>
      <p:ext uri="{BB962C8B-B14F-4D97-AF65-F5344CB8AC3E}">
        <p14:creationId xmlns:p14="http://schemas.microsoft.com/office/powerpoint/2010/main" val="16215690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itle 1"/>
          <p:cNvSpPr txBox="1">
            <a:spLocks/>
          </p:cNvSpPr>
          <p:nvPr/>
        </p:nvSpPr>
        <p:spPr>
          <a:xfrm>
            <a:off x="504000" y="504000"/>
            <a:ext cx="8812121" cy="677108"/>
          </a:xfrm>
          <a:prstGeom prst="rect">
            <a:avLst/>
          </a:prstGeom>
        </p:spPr>
        <p:txBody>
          <a:bodyPr vert="horz" wrap="square" lIns="0" tIns="0" rIns="0" bIns="0" rtlCol="0" anchor="t" anchorCtr="0">
            <a:spAutoFit/>
          </a:bodyPr>
          <a:lstStyle>
            <a:lvl1pPr defTabSz="1088558">
              <a:spcBef>
                <a:spcPct val="0"/>
              </a:spcBef>
              <a:buNone/>
              <a:defRPr sz="2400" b="1" baseline="0">
                <a:latin typeface="BentonSans" charset="0"/>
                <a:ea typeface="BentonSans" charset="0"/>
                <a:cs typeface="BentonSans" charset="0"/>
              </a:defRPr>
            </a:lvl1pPr>
          </a:lstStyle>
          <a:p>
            <a:r>
              <a:rPr lang="en-US" dirty="0">
                <a:latin typeface="+mn-lt"/>
              </a:rPr>
              <a:t>Our Vision</a:t>
            </a:r>
            <a:br>
              <a:rPr lang="en-US" dirty="0">
                <a:latin typeface="+mn-lt"/>
              </a:rPr>
            </a:br>
            <a:r>
              <a:rPr lang="en-US" sz="2000" b="0" dirty="0">
                <a:latin typeface="+mn-lt"/>
              </a:rPr>
              <a:t>For Blockchain-enabled Enterprise Processes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 y="266700"/>
            <a:ext cx="12192609" cy="6858000"/>
          </a:xfrm>
          <a:prstGeom prst="rect">
            <a:avLst/>
          </a:prstGeom>
        </p:spPr>
      </p:pic>
    </p:spTree>
    <p:extLst>
      <p:ext uri="{BB962C8B-B14F-4D97-AF65-F5344CB8AC3E}">
        <p14:creationId xmlns:p14="http://schemas.microsoft.com/office/powerpoint/2010/main" val="1822404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Achievements in 2017 </a:t>
            </a:r>
          </a:p>
        </p:txBody>
      </p:sp>
      <p:pic>
        <p:nvPicPr>
          <p:cNvPr id="4" name="Picture 3"/>
          <p:cNvPicPr>
            <a:picLocks noChangeAspect="1"/>
          </p:cNvPicPr>
          <p:nvPr/>
        </p:nvPicPr>
        <p:blipFill>
          <a:blip r:embed="rId2"/>
          <a:stretch>
            <a:fillRect/>
          </a:stretch>
        </p:blipFill>
        <p:spPr>
          <a:xfrm>
            <a:off x="1496810" y="4297040"/>
            <a:ext cx="2984794" cy="2059819"/>
          </a:xfrm>
          <a:prstGeom prst="rect">
            <a:avLst/>
          </a:prstGeom>
        </p:spPr>
      </p:pic>
      <p:pic>
        <p:nvPicPr>
          <p:cNvPr id="5" name="Picture 4"/>
          <p:cNvPicPr>
            <a:picLocks noChangeAspect="1"/>
          </p:cNvPicPr>
          <p:nvPr/>
        </p:nvPicPr>
        <p:blipFill>
          <a:blip r:embed="rId3"/>
          <a:stretch>
            <a:fillRect/>
          </a:stretch>
        </p:blipFill>
        <p:spPr>
          <a:xfrm>
            <a:off x="353614" y="1573534"/>
            <a:ext cx="5123442" cy="2233529"/>
          </a:xfrm>
          <a:prstGeom prst="rect">
            <a:avLst/>
          </a:prstGeom>
        </p:spPr>
      </p:pic>
      <p:grpSp>
        <p:nvGrpSpPr>
          <p:cNvPr id="45" name="Group 44"/>
          <p:cNvGrpSpPr/>
          <p:nvPr/>
        </p:nvGrpSpPr>
        <p:grpSpPr>
          <a:xfrm>
            <a:off x="6077568" y="2752459"/>
            <a:ext cx="5652741" cy="3795094"/>
            <a:chOff x="4965015" y="720276"/>
            <a:chExt cx="7236126" cy="6111831"/>
          </a:xfrm>
        </p:grpSpPr>
        <p:pic>
          <p:nvPicPr>
            <p:cNvPr id="46" name="Picture 4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724396" y="720276"/>
              <a:ext cx="1068634" cy="729342"/>
            </a:xfrm>
            <a:prstGeom prst="rect">
              <a:avLst/>
            </a:prstGeom>
          </p:spPr>
        </p:pic>
        <p:pic>
          <p:nvPicPr>
            <p:cNvPr id="47" name="Picture 4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965015" y="3984106"/>
              <a:ext cx="1516743" cy="796290"/>
            </a:xfrm>
            <a:prstGeom prst="rect">
              <a:avLst/>
            </a:prstGeom>
          </p:spPr>
        </p:pic>
        <p:grpSp>
          <p:nvGrpSpPr>
            <p:cNvPr id="48" name="Group 47"/>
            <p:cNvGrpSpPr/>
            <p:nvPr/>
          </p:nvGrpSpPr>
          <p:grpSpPr>
            <a:xfrm>
              <a:off x="5085927" y="912793"/>
              <a:ext cx="7115214" cy="5919314"/>
              <a:chOff x="5085927" y="912793"/>
              <a:chExt cx="7115214" cy="5919314"/>
            </a:xfrm>
          </p:grpSpPr>
          <p:pic>
            <p:nvPicPr>
              <p:cNvPr id="49" name="Picture 48"/>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0809598" y="3490463"/>
                <a:ext cx="554302" cy="529977"/>
              </a:xfrm>
              <a:prstGeom prst="rect">
                <a:avLst/>
              </a:prstGeom>
            </p:spPr>
          </p:pic>
          <p:pic>
            <p:nvPicPr>
              <p:cNvPr id="50" name="Picture 49"/>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10439407" y="2242385"/>
                <a:ext cx="1294685" cy="352570"/>
              </a:xfrm>
              <a:prstGeom prst="rect">
                <a:avLst/>
              </a:prstGeom>
            </p:spPr>
          </p:pic>
          <p:pic>
            <p:nvPicPr>
              <p:cNvPr id="51" name="Picture 50"/>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10731050" y="5283870"/>
                <a:ext cx="711399" cy="785463"/>
              </a:xfrm>
              <a:prstGeom prst="rect">
                <a:avLst/>
              </a:prstGeom>
            </p:spPr>
          </p:pic>
          <p:pic>
            <p:nvPicPr>
              <p:cNvPr id="52" name="Picture 51"/>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10609800" y="4940633"/>
                <a:ext cx="953898" cy="157393"/>
              </a:xfrm>
              <a:prstGeom prst="rect">
                <a:avLst/>
              </a:prstGeom>
            </p:spPr>
          </p:pic>
          <p:pic>
            <p:nvPicPr>
              <p:cNvPr id="53" name="Picture 52"/>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10422234" y="4034488"/>
                <a:ext cx="1329030" cy="695526"/>
              </a:xfrm>
              <a:prstGeom prst="rect">
                <a:avLst/>
              </a:prstGeom>
            </p:spPr>
          </p:pic>
          <p:pic>
            <p:nvPicPr>
              <p:cNvPr id="54" name="Picture 53"/>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10642820" y="912793"/>
                <a:ext cx="887858" cy="506357"/>
              </a:xfrm>
              <a:prstGeom prst="rect">
                <a:avLst/>
              </a:prstGeom>
            </p:spPr>
          </p:pic>
          <p:pic>
            <p:nvPicPr>
              <p:cNvPr id="55" name="Picture 54"/>
              <p:cNvPicPr>
                <a:picLocks noChangeAspect="1"/>
              </p:cNvPicPr>
              <p:nvPr/>
            </p:nvPicPr>
            <p:blipFill>
              <a:blip r:embed="rId12" cstate="screen">
                <a:extLst>
                  <a:ext uri="{28A0092B-C50C-407E-A947-70E740481C1C}">
                    <a14:useLocalDpi xmlns:a14="http://schemas.microsoft.com/office/drawing/2010/main"/>
                  </a:ext>
                </a:extLst>
              </a:blip>
              <a:stretch>
                <a:fillRect/>
              </a:stretch>
            </p:blipFill>
            <p:spPr>
              <a:xfrm>
                <a:off x="10571398" y="2727240"/>
                <a:ext cx="1030702" cy="773027"/>
              </a:xfrm>
              <a:prstGeom prst="rect">
                <a:avLst/>
              </a:prstGeom>
            </p:spPr>
          </p:pic>
          <p:pic>
            <p:nvPicPr>
              <p:cNvPr id="56" name="Picture 55"/>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10637860" y="1690258"/>
                <a:ext cx="892818" cy="290322"/>
              </a:xfrm>
              <a:prstGeom prst="rect">
                <a:avLst/>
              </a:prstGeom>
            </p:spPr>
          </p:pic>
          <p:pic>
            <p:nvPicPr>
              <p:cNvPr id="57" name="Picture 56"/>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8759063" y="4965004"/>
                <a:ext cx="999300" cy="108651"/>
              </a:xfrm>
              <a:prstGeom prst="rect">
                <a:avLst/>
              </a:prstGeom>
            </p:spPr>
          </p:pic>
          <p:pic>
            <p:nvPicPr>
              <p:cNvPr id="58" name="Picture 57"/>
              <p:cNvPicPr>
                <a:picLocks noChangeAspect="1"/>
              </p:cNvPicPr>
              <p:nvPr/>
            </p:nvPicPr>
            <p:blipFill>
              <a:blip r:embed="rId15" cstate="screen">
                <a:extLst>
                  <a:ext uri="{28A0092B-C50C-407E-A947-70E740481C1C}">
                    <a14:useLocalDpi xmlns:a14="http://schemas.microsoft.com/office/drawing/2010/main"/>
                  </a:ext>
                </a:extLst>
              </a:blip>
              <a:stretch>
                <a:fillRect/>
              </a:stretch>
            </p:blipFill>
            <p:spPr>
              <a:xfrm>
                <a:off x="8820574" y="4323669"/>
                <a:ext cx="876278" cy="117165"/>
              </a:xfrm>
              <a:prstGeom prst="rect">
                <a:avLst/>
              </a:prstGeom>
            </p:spPr>
          </p:pic>
          <p:pic>
            <p:nvPicPr>
              <p:cNvPr id="59" name="Picture 58"/>
              <p:cNvPicPr>
                <a:picLocks noChangeAspect="1"/>
              </p:cNvPicPr>
              <p:nvPr/>
            </p:nvPicPr>
            <p:blipFill>
              <a:blip r:embed="rId16" cstate="screen">
                <a:extLst>
                  <a:ext uri="{28A0092B-C50C-407E-A947-70E740481C1C}">
                    <a14:useLocalDpi xmlns:a14="http://schemas.microsoft.com/office/drawing/2010/main"/>
                  </a:ext>
                </a:extLst>
              </a:blip>
              <a:stretch>
                <a:fillRect/>
              </a:stretch>
            </p:blipFill>
            <p:spPr>
              <a:xfrm>
                <a:off x="9062594" y="2209273"/>
                <a:ext cx="392238" cy="418795"/>
              </a:xfrm>
              <a:prstGeom prst="rect">
                <a:avLst/>
              </a:prstGeom>
            </p:spPr>
          </p:pic>
          <p:pic>
            <p:nvPicPr>
              <p:cNvPr id="60" name="Picture 59"/>
              <p:cNvPicPr>
                <a:picLocks noChangeAspect="1"/>
              </p:cNvPicPr>
              <p:nvPr/>
            </p:nvPicPr>
            <p:blipFill>
              <a:blip r:embed="rId17" cstate="screen">
                <a:extLst>
                  <a:ext uri="{28A0092B-C50C-407E-A947-70E740481C1C}">
                    <a14:useLocalDpi xmlns:a14="http://schemas.microsoft.com/office/drawing/2010/main"/>
                  </a:ext>
                </a:extLst>
              </a:blip>
              <a:stretch>
                <a:fillRect/>
              </a:stretch>
            </p:blipFill>
            <p:spPr>
              <a:xfrm>
                <a:off x="9030636" y="5373601"/>
                <a:ext cx="456154" cy="606001"/>
              </a:xfrm>
              <a:prstGeom prst="rect">
                <a:avLst/>
              </a:prstGeom>
            </p:spPr>
          </p:pic>
          <p:pic>
            <p:nvPicPr>
              <p:cNvPr id="61" name="Picture 60"/>
              <p:cNvPicPr>
                <a:picLocks noChangeAspect="1"/>
              </p:cNvPicPr>
              <p:nvPr/>
            </p:nvPicPr>
            <p:blipFill>
              <a:blip r:embed="rId18" cstate="screen">
                <a:extLst>
                  <a:ext uri="{28A0092B-C50C-407E-A947-70E740481C1C}">
                    <a14:useLocalDpi xmlns:a14="http://schemas.microsoft.com/office/drawing/2010/main"/>
                  </a:ext>
                </a:extLst>
              </a:blip>
              <a:stretch>
                <a:fillRect/>
              </a:stretch>
            </p:blipFill>
            <p:spPr>
              <a:xfrm>
                <a:off x="8841728" y="3609506"/>
                <a:ext cx="833971" cy="291890"/>
              </a:xfrm>
              <a:prstGeom prst="rect">
                <a:avLst/>
              </a:prstGeom>
            </p:spPr>
          </p:pic>
          <p:pic>
            <p:nvPicPr>
              <p:cNvPr id="62" name="Picture 61"/>
              <p:cNvPicPr>
                <a:picLocks noChangeAspect="1"/>
              </p:cNvPicPr>
              <p:nvPr/>
            </p:nvPicPr>
            <p:blipFill>
              <a:blip r:embed="rId19" cstate="screen">
                <a:extLst>
                  <a:ext uri="{28A0092B-C50C-407E-A947-70E740481C1C}">
                    <a14:useLocalDpi xmlns:a14="http://schemas.microsoft.com/office/drawing/2010/main"/>
                  </a:ext>
                </a:extLst>
              </a:blip>
              <a:stretch>
                <a:fillRect/>
              </a:stretch>
            </p:blipFill>
            <p:spPr>
              <a:xfrm>
                <a:off x="9062275" y="2917315"/>
                <a:ext cx="392877" cy="392877"/>
              </a:xfrm>
              <a:prstGeom prst="rect">
                <a:avLst/>
              </a:prstGeom>
            </p:spPr>
          </p:pic>
          <p:pic>
            <p:nvPicPr>
              <p:cNvPr id="63" name="Picture 62"/>
              <p:cNvPicPr>
                <a:picLocks noChangeAspect="1"/>
              </p:cNvPicPr>
              <p:nvPr/>
            </p:nvPicPr>
            <p:blipFill>
              <a:blip r:embed="rId20" cstate="screen">
                <a:extLst>
                  <a:ext uri="{28A0092B-C50C-407E-A947-70E740481C1C}">
                    <a14:useLocalDpi xmlns:a14="http://schemas.microsoft.com/office/drawing/2010/main"/>
                  </a:ext>
                </a:extLst>
              </a:blip>
              <a:stretch>
                <a:fillRect/>
              </a:stretch>
            </p:blipFill>
            <p:spPr>
              <a:xfrm>
                <a:off x="8907644" y="6131057"/>
                <a:ext cx="702139" cy="560916"/>
              </a:xfrm>
              <a:prstGeom prst="rect">
                <a:avLst/>
              </a:prstGeom>
            </p:spPr>
          </p:pic>
          <p:pic>
            <p:nvPicPr>
              <p:cNvPr id="64" name="Picture 63"/>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8431399" y="1507138"/>
                <a:ext cx="1654629" cy="633413"/>
              </a:xfrm>
              <a:prstGeom prst="rect">
                <a:avLst/>
              </a:prstGeom>
            </p:spPr>
          </p:pic>
          <p:pic>
            <p:nvPicPr>
              <p:cNvPr id="65" name="Picture 64"/>
              <p:cNvPicPr>
                <a:picLocks noChangeAspect="1"/>
              </p:cNvPicPr>
              <p:nvPr/>
            </p:nvPicPr>
            <p:blipFill>
              <a:blip r:embed="rId22" cstate="screen">
                <a:extLst>
                  <a:ext uri="{28A0092B-C50C-407E-A947-70E740481C1C}">
                    <a14:useLocalDpi xmlns:a14="http://schemas.microsoft.com/office/drawing/2010/main"/>
                  </a:ext>
                </a:extLst>
              </a:blip>
              <a:stretch>
                <a:fillRect/>
              </a:stretch>
            </p:blipFill>
            <p:spPr>
              <a:xfrm>
                <a:off x="5189070" y="1675004"/>
                <a:ext cx="1068633" cy="320831"/>
              </a:xfrm>
              <a:prstGeom prst="rect">
                <a:avLst/>
              </a:prstGeom>
            </p:spPr>
          </p:pic>
          <p:pic>
            <p:nvPicPr>
              <p:cNvPr id="66" name="Picture 65"/>
              <p:cNvPicPr>
                <a:picLocks noChangeAspect="1"/>
              </p:cNvPicPr>
              <p:nvPr/>
            </p:nvPicPr>
            <p:blipFill>
              <a:blip r:embed="rId23" cstate="screen">
                <a:extLst>
                  <a:ext uri="{28A0092B-C50C-407E-A947-70E740481C1C}">
                    <a14:useLocalDpi xmlns:a14="http://schemas.microsoft.com/office/drawing/2010/main"/>
                  </a:ext>
                </a:extLst>
              </a:blip>
              <a:stretch>
                <a:fillRect/>
              </a:stretch>
            </p:blipFill>
            <p:spPr>
              <a:xfrm>
                <a:off x="5262515" y="4856812"/>
                <a:ext cx="921742" cy="325035"/>
              </a:xfrm>
              <a:prstGeom prst="rect">
                <a:avLst/>
              </a:prstGeom>
            </p:spPr>
          </p:pic>
          <p:pic>
            <p:nvPicPr>
              <p:cNvPr id="67" name="Picture 66"/>
              <p:cNvPicPr>
                <a:picLocks noChangeAspect="1"/>
              </p:cNvPicPr>
              <p:nvPr/>
            </p:nvPicPr>
            <p:blipFill>
              <a:blip r:embed="rId24" cstate="screen">
                <a:extLst>
                  <a:ext uri="{28A0092B-C50C-407E-A947-70E740481C1C}">
                    <a14:useLocalDpi xmlns:a14="http://schemas.microsoft.com/office/drawing/2010/main"/>
                  </a:ext>
                </a:extLst>
              </a:blip>
              <a:stretch>
                <a:fillRect/>
              </a:stretch>
            </p:blipFill>
            <p:spPr>
              <a:xfrm>
                <a:off x="5133617" y="2272702"/>
                <a:ext cx="1179539" cy="291936"/>
              </a:xfrm>
              <a:prstGeom prst="rect">
                <a:avLst/>
              </a:prstGeom>
            </p:spPr>
          </p:pic>
          <p:pic>
            <p:nvPicPr>
              <p:cNvPr id="68" name="Picture 67"/>
              <p:cNvPicPr>
                <a:picLocks noChangeAspect="1"/>
              </p:cNvPicPr>
              <p:nvPr/>
            </p:nvPicPr>
            <p:blipFill>
              <a:blip r:embed="rId25" cstate="screen">
                <a:extLst>
                  <a:ext uri="{28A0092B-C50C-407E-A947-70E740481C1C}">
                    <a14:useLocalDpi xmlns:a14="http://schemas.microsoft.com/office/drawing/2010/main"/>
                  </a:ext>
                </a:extLst>
              </a:blip>
              <a:stretch>
                <a:fillRect/>
              </a:stretch>
            </p:blipFill>
            <p:spPr>
              <a:xfrm>
                <a:off x="5237967" y="3019751"/>
                <a:ext cx="970839" cy="188004"/>
              </a:xfrm>
              <a:prstGeom prst="rect">
                <a:avLst/>
              </a:prstGeom>
            </p:spPr>
          </p:pic>
          <p:pic>
            <p:nvPicPr>
              <p:cNvPr id="69" name="Picture 68"/>
              <p:cNvPicPr>
                <a:picLocks noChangeAspect="1"/>
              </p:cNvPicPr>
              <p:nvPr/>
            </p:nvPicPr>
            <p:blipFill>
              <a:blip r:embed="rId26" cstate="screen">
                <a:extLst>
                  <a:ext uri="{28A0092B-C50C-407E-A947-70E740481C1C}">
                    <a14:useLocalDpi xmlns:a14="http://schemas.microsoft.com/office/drawing/2010/main"/>
                  </a:ext>
                </a:extLst>
              </a:blip>
              <a:stretch>
                <a:fillRect/>
              </a:stretch>
            </p:blipFill>
            <p:spPr>
              <a:xfrm>
                <a:off x="5085927" y="3436722"/>
                <a:ext cx="1274918" cy="637459"/>
              </a:xfrm>
              <a:prstGeom prst="rect">
                <a:avLst/>
              </a:prstGeom>
            </p:spPr>
          </p:pic>
          <p:pic>
            <p:nvPicPr>
              <p:cNvPr id="70" name="Picture 69"/>
              <p:cNvPicPr>
                <a:picLocks noChangeAspect="1"/>
              </p:cNvPicPr>
              <p:nvPr/>
            </p:nvPicPr>
            <p:blipFill>
              <a:blip r:embed="rId27" cstate="screen">
                <a:extLst>
                  <a:ext uri="{28A0092B-C50C-407E-A947-70E740481C1C}">
                    <a14:useLocalDpi xmlns:a14="http://schemas.microsoft.com/office/drawing/2010/main"/>
                  </a:ext>
                </a:extLst>
              </a:blip>
              <a:stretch>
                <a:fillRect/>
              </a:stretch>
            </p:blipFill>
            <p:spPr>
              <a:xfrm>
                <a:off x="5263297" y="5470534"/>
                <a:ext cx="920179" cy="388985"/>
              </a:xfrm>
              <a:prstGeom prst="rect">
                <a:avLst/>
              </a:prstGeom>
            </p:spPr>
          </p:pic>
          <p:pic>
            <p:nvPicPr>
              <p:cNvPr id="71" name="Picture 70"/>
              <p:cNvPicPr>
                <a:picLocks noChangeAspect="1"/>
              </p:cNvPicPr>
              <p:nvPr/>
            </p:nvPicPr>
            <p:blipFill>
              <a:blip r:embed="rId28" cstate="screen">
                <a:extLst>
                  <a:ext uri="{28A0092B-C50C-407E-A947-70E740481C1C}">
                    <a14:useLocalDpi xmlns:a14="http://schemas.microsoft.com/office/drawing/2010/main"/>
                  </a:ext>
                </a:extLst>
              </a:blip>
              <a:stretch>
                <a:fillRect/>
              </a:stretch>
            </p:blipFill>
            <p:spPr>
              <a:xfrm>
                <a:off x="5119332" y="6196549"/>
                <a:ext cx="1208109" cy="429932"/>
              </a:xfrm>
              <a:prstGeom prst="rect">
                <a:avLst/>
              </a:prstGeom>
            </p:spPr>
          </p:pic>
          <p:pic>
            <p:nvPicPr>
              <p:cNvPr id="72" name="Picture 71"/>
              <p:cNvPicPr>
                <a:picLocks noChangeAspect="1"/>
              </p:cNvPicPr>
              <p:nvPr/>
            </p:nvPicPr>
            <p:blipFill>
              <a:blip r:embed="rId29" cstate="screen">
                <a:extLst>
                  <a:ext uri="{28A0092B-C50C-407E-A947-70E740481C1C}">
                    <a14:useLocalDpi xmlns:a14="http://schemas.microsoft.com/office/drawing/2010/main"/>
                  </a:ext>
                </a:extLst>
              </a:blip>
              <a:stretch>
                <a:fillRect/>
              </a:stretch>
            </p:blipFill>
            <p:spPr>
              <a:xfrm>
                <a:off x="5205419" y="970870"/>
                <a:ext cx="1035934" cy="390202"/>
              </a:xfrm>
              <a:prstGeom prst="rect">
                <a:avLst/>
              </a:prstGeom>
            </p:spPr>
          </p:pic>
          <p:pic>
            <p:nvPicPr>
              <p:cNvPr id="73" name="Picture 72"/>
              <p:cNvPicPr>
                <a:picLocks noChangeAspect="1"/>
              </p:cNvPicPr>
              <p:nvPr/>
            </p:nvPicPr>
            <p:blipFill>
              <a:blip r:embed="rId30" cstate="screen">
                <a:extLst>
                  <a:ext uri="{28A0092B-C50C-407E-A947-70E740481C1C}">
                    <a14:useLocalDpi xmlns:a14="http://schemas.microsoft.com/office/drawing/2010/main"/>
                  </a:ext>
                </a:extLst>
              </a:blip>
              <a:stretch>
                <a:fillRect/>
              </a:stretch>
            </p:blipFill>
            <p:spPr>
              <a:xfrm>
                <a:off x="7012494" y="4936650"/>
                <a:ext cx="945513" cy="165359"/>
              </a:xfrm>
              <a:prstGeom prst="rect">
                <a:avLst/>
              </a:prstGeom>
            </p:spPr>
          </p:pic>
          <p:pic>
            <p:nvPicPr>
              <p:cNvPr id="74" name="Picture 73"/>
              <p:cNvPicPr>
                <a:picLocks noChangeAspect="1"/>
              </p:cNvPicPr>
              <p:nvPr/>
            </p:nvPicPr>
            <p:blipFill>
              <a:blip r:embed="rId31" cstate="screen">
                <a:extLst>
                  <a:ext uri="{28A0092B-C50C-407E-A947-70E740481C1C}">
                    <a14:useLocalDpi xmlns:a14="http://schemas.microsoft.com/office/drawing/2010/main"/>
                  </a:ext>
                </a:extLst>
              </a:blip>
              <a:stretch>
                <a:fillRect/>
              </a:stretch>
            </p:blipFill>
            <p:spPr>
              <a:xfrm>
                <a:off x="7241720" y="2892141"/>
                <a:ext cx="487060" cy="443225"/>
              </a:xfrm>
              <a:prstGeom prst="rect">
                <a:avLst/>
              </a:prstGeom>
            </p:spPr>
          </p:pic>
          <p:pic>
            <p:nvPicPr>
              <p:cNvPr id="75" name="Picture 74"/>
              <p:cNvPicPr>
                <a:picLocks noChangeAspect="1"/>
              </p:cNvPicPr>
              <p:nvPr/>
            </p:nvPicPr>
            <p:blipFill>
              <a:blip r:embed="rId32" cstate="screen">
                <a:extLst>
                  <a:ext uri="{28A0092B-C50C-407E-A947-70E740481C1C}">
                    <a14:useLocalDpi xmlns:a14="http://schemas.microsoft.com/office/drawing/2010/main"/>
                  </a:ext>
                </a:extLst>
              </a:blip>
              <a:stretch>
                <a:fillRect/>
              </a:stretch>
            </p:blipFill>
            <p:spPr>
              <a:xfrm>
                <a:off x="7044550" y="5597275"/>
                <a:ext cx="881401" cy="158652"/>
              </a:xfrm>
              <a:prstGeom prst="rect">
                <a:avLst/>
              </a:prstGeom>
            </p:spPr>
          </p:pic>
          <p:pic>
            <p:nvPicPr>
              <p:cNvPr id="76" name="Picture 75"/>
              <p:cNvPicPr>
                <a:picLocks noChangeAspect="1"/>
              </p:cNvPicPr>
              <p:nvPr/>
            </p:nvPicPr>
            <p:blipFill>
              <a:blip r:embed="rId33" cstate="screen">
                <a:extLst>
                  <a:ext uri="{28A0092B-C50C-407E-A947-70E740481C1C}">
                    <a14:useLocalDpi xmlns:a14="http://schemas.microsoft.com/office/drawing/2010/main"/>
                  </a:ext>
                </a:extLst>
              </a:blip>
              <a:stretch>
                <a:fillRect/>
              </a:stretch>
            </p:blipFill>
            <p:spPr>
              <a:xfrm>
                <a:off x="7043666" y="4220832"/>
                <a:ext cx="883168" cy="322839"/>
              </a:xfrm>
              <a:prstGeom prst="rect">
                <a:avLst/>
              </a:prstGeom>
            </p:spPr>
          </p:pic>
          <p:pic>
            <p:nvPicPr>
              <p:cNvPr id="77" name="Picture 76"/>
              <p:cNvPicPr>
                <a:picLocks noChangeAspect="1"/>
              </p:cNvPicPr>
              <p:nvPr/>
            </p:nvPicPr>
            <p:blipFill>
              <a:blip r:embed="rId34" cstate="screen">
                <a:extLst>
                  <a:ext uri="{28A0092B-C50C-407E-A947-70E740481C1C}">
                    <a14:useLocalDpi xmlns:a14="http://schemas.microsoft.com/office/drawing/2010/main"/>
                  </a:ext>
                </a:extLst>
              </a:blip>
              <a:stretch>
                <a:fillRect/>
              </a:stretch>
            </p:blipFill>
            <p:spPr>
              <a:xfrm>
                <a:off x="6967462" y="3642371"/>
                <a:ext cx="1035576" cy="226160"/>
              </a:xfrm>
              <a:prstGeom prst="rect">
                <a:avLst/>
              </a:prstGeom>
            </p:spPr>
          </p:pic>
          <p:pic>
            <p:nvPicPr>
              <p:cNvPr id="78" name="Picture 77"/>
              <p:cNvPicPr>
                <a:picLocks noChangeAspect="1"/>
              </p:cNvPicPr>
              <p:nvPr/>
            </p:nvPicPr>
            <p:blipFill>
              <a:blip r:embed="rId35" cstate="screen">
                <a:extLst>
                  <a:ext uri="{28A0092B-C50C-407E-A947-70E740481C1C}">
                    <a14:useLocalDpi xmlns:a14="http://schemas.microsoft.com/office/drawing/2010/main"/>
                  </a:ext>
                </a:extLst>
              </a:blip>
              <a:stretch>
                <a:fillRect/>
              </a:stretch>
            </p:blipFill>
            <p:spPr>
              <a:xfrm>
                <a:off x="6950934" y="1750997"/>
                <a:ext cx="1068632" cy="168844"/>
              </a:xfrm>
              <a:prstGeom prst="rect">
                <a:avLst/>
              </a:prstGeom>
            </p:spPr>
          </p:pic>
          <p:pic>
            <p:nvPicPr>
              <p:cNvPr id="79" name="Picture 78"/>
              <p:cNvPicPr>
                <a:picLocks noChangeAspect="1"/>
              </p:cNvPicPr>
              <p:nvPr/>
            </p:nvPicPr>
            <p:blipFill>
              <a:blip r:embed="rId36" cstate="screen">
                <a:extLst>
                  <a:ext uri="{28A0092B-C50C-407E-A947-70E740481C1C}">
                    <a14:useLocalDpi xmlns:a14="http://schemas.microsoft.com/office/drawing/2010/main"/>
                  </a:ext>
                </a:extLst>
              </a:blip>
              <a:stretch>
                <a:fillRect/>
              </a:stretch>
            </p:blipFill>
            <p:spPr>
              <a:xfrm>
                <a:off x="6985673" y="2154378"/>
                <a:ext cx="999154" cy="528585"/>
              </a:xfrm>
              <a:prstGeom prst="rect">
                <a:avLst/>
              </a:prstGeom>
            </p:spPr>
          </p:pic>
          <p:pic>
            <p:nvPicPr>
              <p:cNvPr id="80" name="Picture 79"/>
              <p:cNvPicPr>
                <a:picLocks noChangeAspect="1"/>
              </p:cNvPicPr>
              <p:nvPr/>
            </p:nvPicPr>
            <p:blipFill>
              <a:blip r:embed="rId37" cstate="screen">
                <a:extLst>
                  <a:ext uri="{28A0092B-C50C-407E-A947-70E740481C1C}">
                    <a14:useLocalDpi xmlns:a14="http://schemas.microsoft.com/office/drawing/2010/main"/>
                  </a:ext>
                </a:extLst>
              </a:blip>
              <a:stretch>
                <a:fillRect/>
              </a:stretch>
            </p:blipFill>
            <p:spPr>
              <a:xfrm>
                <a:off x="6972173" y="1098917"/>
                <a:ext cx="1026155" cy="134108"/>
              </a:xfrm>
              <a:prstGeom prst="rect">
                <a:avLst/>
              </a:prstGeom>
            </p:spPr>
          </p:pic>
          <p:pic>
            <p:nvPicPr>
              <p:cNvPr id="81" name="Picture 80"/>
              <p:cNvPicPr>
                <a:picLocks noChangeAspect="1"/>
              </p:cNvPicPr>
              <p:nvPr/>
            </p:nvPicPr>
            <p:blipFill>
              <a:blip r:embed="rId38" cstate="screen">
                <a:extLst>
                  <a:ext uri="{28A0092B-C50C-407E-A947-70E740481C1C}">
                    <a14:useLocalDpi xmlns:a14="http://schemas.microsoft.com/office/drawing/2010/main"/>
                  </a:ext>
                </a:extLst>
              </a:blip>
              <a:stretch>
                <a:fillRect/>
              </a:stretch>
            </p:blipFill>
            <p:spPr>
              <a:xfrm>
                <a:off x="6924461" y="5990923"/>
                <a:ext cx="1121579" cy="841184"/>
              </a:xfrm>
              <a:prstGeom prst="rect">
                <a:avLst/>
              </a:prstGeom>
            </p:spPr>
          </p:pic>
          <p:sp>
            <p:nvSpPr>
              <p:cNvPr id="82" name="Text Placeholder 5">
                <a:extLst>
                  <a:ext uri="{FF2B5EF4-FFF2-40B4-BE49-F238E27FC236}">
                    <a16:creationId xmlns:a16="http://schemas.microsoft.com/office/drawing/2014/main" id="{FCE42439-F951-4B0A-BA10-83B9E236E813}"/>
                  </a:ext>
                </a:extLst>
              </p:cNvPr>
              <p:cNvSpPr txBox="1">
                <a:spLocks/>
              </p:cNvSpPr>
              <p:nvPr/>
            </p:nvSpPr>
            <p:spPr bwMode="gray">
              <a:xfrm>
                <a:off x="10106970" y="6178803"/>
                <a:ext cx="2094171" cy="549971"/>
              </a:xfrm>
              <a:prstGeom prst="rect">
                <a:avLst/>
              </a:prstGeom>
            </p:spPr>
            <p:txBody>
              <a:bodyPr vert="horz" lIns="0" tIns="0" rIns="0" bIns="0" rtlCol="0">
                <a:no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kern="1200">
                    <a:solidFill>
                      <a:schemeClr val="tx1"/>
                    </a:solidFill>
                    <a:latin typeface="+mn-lt"/>
                    <a:ea typeface="+mn-ea"/>
                    <a:cs typeface="+mn-cs"/>
                  </a:defRPr>
                </a:lvl1pPr>
                <a:lvl2pPr marL="179964" marR="0" indent="-179964" algn="l" defTabSz="1088558"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800" kern="1200">
                    <a:solidFill>
                      <a:schemeClr val="tx1"/>
                    </a:solidFill>
                    <a:latin typeface="+mn-lt"/>
                    <a:ea typeface="+mn-ea"/>
                    <a:cs typeface="+mn-cs"/>
                  </a:defRPr>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lang="en-US" sz="1800" kern="1200" baseline="0" noProof="0">
                    <a:solidFill>
                      <a:schemeClr val="tx1"/>
                    </a:solidFill>
                    <a:latin typeface="+mn-lt"/>
                    <a:ea typeface="+mn-ea"/>
                    <a:cs typeface="+mn-cs"/>
                  </a:defRPr>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accent2"/>
                  </a:buClr>
                  <a:buSzPct val="100000"/>
                  <a:buFont typeface="Arial" pitchFamily="34" charset="0"/>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lgn="ctr">
                  <a:spcBef>
                    <a:spcPts val="0"/>
                  </a:spcBef>
                </a:pPr>
                <a:r>
                  <a:rPr lang="en-US" sz="1000" dirty="0"/>
                  <a:t>Philip Morris International</a:t>
                </a:r>
                <a:endParaRPr lang="en-US" sz="900" dirty="0"/>
              </a:p>
            </p:txBody>
          </p:sp>
        </p:grpSp>
      </p:grpSp>
      <p:pic>
        <p:nvPicPr>
          <p:cNvPr id="83" name="Picture 82"/>
          <p:cNvPicPr>
            <a:picLocks noChangeAspect="1"/>
          </p:cNvPicPr>
          <p:nvPr/>
        </p:nvPicPr>
        <p:blipFill>
          <a:blip r:embed="rId39"/>
          <a:stretch>
            <a:fillRect/>
          </a:stretch>
        </p:blipFill>
        <p:spPr>
          <a:xfrm>
            <a:off x="6077568" y="363797"/>
            <a:ext cx="5289160" cy="2248459"/>
          </a:xfrm>
          <a:prstGeom prst="rect">
            <a:avLst/>
          </a:prstGeom>
        </p:spPr>
      </p:pic>
      <p:cxnSp>
        <p:nvCxnSpPr>
          <p:cNvPr id="6" name="Straight Connector 5"/>
          <p:cNvCxnSpPr/>
          <p:nvPr/>
        </p:nvCxnSpPr>
        <p:spPr>
          <a:xfrm>
            <a:off x="5959929" y="2661243"/>
            <a:ext cx="577038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89549" y="4101062"/>
            <a:ext cx="577038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7138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pPr marL="0" lvl="1" indent="0">
              <a:buNone/>
            </a:pPr>
            <a:r>
              <a:rPr lang="en-US" sz="1400" dirty="0"/>
              <a:t>The information in this presentation is confidential and proprietary to SAP and may not be disclosed without the permission of SAP. </a:t>
            </a:r>
            <a:br>
              <a:rPr lang="en-US" sz="1400" dirty="0"/>
            </a:br>
            <a:r>
              <a:rPr lang="en-US" sz="1400" dirty="0"/>
              <a:t>Except for your obligation to protect confidential information, this presentation is not subject to your license agreement or any other service </a:t>
            </a:r>
            <a:br>
              <a:rPr lang="en-US" sz="1400" dirty="0"/>
            </a:br>
            <a:r>
              <a:rPr lang="en-US" sz="1400" dirty="0"/>
              <a:t>or subscription agreement with SAP. SAP has no obligation to pursue any course of business outlined in this presentation or any related document, or to develop or release any functionality mentioned therein.</a:t>
            </a:r>
          </a:p>
          <a:p>
            <a:pPr marL="0" lvl="1" indent="0">
              <a:buNone/>
            </a:pPr>
            <a:r>
              <a:rPr lang="en-US" sz="1400" dirty="0"/>
              <a:t>This presentation, or any related document and SAP's strategy and possible future developments, products and or platforms directions and functionality are all subject to change and may be changed by SAP at any time for any reason without notice. The information in this presentation is not a commitment, promise or legal obligation to deliver any material, code or functionality.  This presentation is provided without a warranty of any kind, either express or implied, including but not limited to, the implied warranties of merchantability, fitness for a particular purpose, or non-infringement. This presentation is for informational purposes and may not be incorporated into a contract. SAP assumes no responsibility for errors or omissions in this presentation, except if such damages were caused by SAP’s intentional or gross negligence.</a:t>
            </a:r>
          </a:p>
          <a:p>
            <a:pPr marL="0" lvl="1" indent="0">
              <a:buNone/>
            </a:pPr>
            <a:r>
              <a:rPr lang="en-US" sz="1400" dirty="0"/>
              <a:t>All forward-looking statements are subject to various risks and uncertainties that could cause actual results to differ materially from expectations. Readers are cautioned not to place undue reliance on these forward-looking statements, which speak only as of their dates, </a:t>
            </a:r>
            <a:br>
              <a:rPr lang="en-US" sz="1400" dirty="0"/>
            </a:br>
            <a:r>
              <a:rPr lang="en-US" sz="1400" dirty="0"/>
              <a:t>and they should not be relied upon in making purchasing decisions.</a:t>
            </a:r>
          </a:p>
        </p:txBody>
      </p:sp>
      <p:sp>
        <p:nvSpPr>
          <p:cNvPr id="2" name="Title 1"/>
          <p:cNvSpPr>
            <a:spLocks noGrp="1"/>
          </p:cNvSpPr>
          <p:nvPr>
            <p:ph type="title"/>
          </p:nvPr>
        </p:nvSpPr>
        <p:spPr/>
        <p:txBody>
          <a:bodyPr/>
          <a:lstStyle/>
          <a:p>
            <a:r>
              <a:rPr lang="en-US" dirty="0"/>
              <a:t>Disclaimer</a:t>
            </a:r>
          </a:p>
        </p:txBody>
      </p:sp>
    </p:spTree>
    <p:extLst>
      <p:ext uri="{BB962C8B-B14F-4D97-AF65-F5344CB8AC3E}">
        <p14:creationId xmlns:p14="http://schemas.microsoft.com/office/powerpoint/2010/main" val="3813822053"/>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82735" y="504000"/>
            <a:ext cx="11186476" cy="369332"/>
          </a:xfrm>
        </p:spPr>
        <p:txBody>
          <a:bodyPr/>
          <a:lstStyle/>
          <a:p>
            <a:r>
              <a:rPr lang="en-US" dirty="0">
                <a:latin typeface="+mn-lt"/>
              </a:rPr>
              <a:t>SAP Blockchain Early Access Program</a:t>
            </a:r>
            <a:endParaRPr lang="en-US" sz="1800" b="0" dirty="0">
              <a:latin typeface="+mn-lt"/>
            </a:endParaRPr>
          </a:p>
        </p:txBody>
      </p:sp>
      <p:grpSp>
        <p:nvGrpSpPr>
          <p:cNvPr id="8" name="Group 7"/>
          <p:cNvGrpSpPr/>
          <p:nvPr/>
        </p:nvGrpSpPr>
        <p:grpSpPr>
          <a:xfrm>
            <a:off x="640079" y="1286594"/>
            <a:ext cx="10260316" cy="5514722"/>
            <a:chOff x="701039" y="1332314"/>
            <a:chExt cx="10260316" cy="5514722"/>
          </a:xfrm>
        </p:grpSpPr>
        <p:grpSp>
          <p:nvGrpSpPr>
            <p:cNvPr id="3" name="Group 2"/>
            <p:cNvGrpSpPr/>
            <p:nvPr/>
          </p:nvGrpSpPr>
          <p:grpSpPr>
            <a:xfrm>
              <a:off x="701039" y="1332314"/>
              <a:ext cx="8204687" cy="5514722"/>
              <a:chOff x="4221480" y="504000"/>
              <a:chExt cx="8523724" cy="572916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1480" y="504000"/>
                <a:ext cx="8523724" cy="5729160"/>
              </a:xfrm>
              <a:prstGeom prst="rect">
                <a:avLst/>
              </a:prstGeom>
            </p:spPr>
          </p:pic>
          <p:pic>
            <p:nvPicPr>
              <p:cNvPr id="16" name="Picture 15"/>
              <p:cNvPicPr>
                <a:picLocks noChangeAspect="1"/>
              </p:cNvPicPr>
              <p:nvPr/>
            </p:nvPicPr>
            <p:blipFill>
              <a:blip r:embed="rId4"/>
              <a:stretch>
                <a:fillRect/>
              </a:stretch>
            </p:blipFill>
            <p:spPr>
              <a:xfrm>
                <a:off x="5688348" y="1302703"/>
                <a:ext cx="5638008" cy="3665537"/>
              </a:xfrm>
              <a:prstGeom prst="rect">
                <a:avLst/>
              </a:prstGeom>
            </p:spPr>
          </p:pic>
        </p:gr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51664" y="1462254"/>
              <a:ext cx="5209691" cy="3605593"/>
            </a:xfrm>
            <a:prstGeom prst="rect">
              <a:avLst/>
            </a:prstGeom>
            <a:effectLst>
              <a:outerShdw blurRad="63500" sx="102000" sy="102000" algn="ctr" rotWithShape="0">
                <a:prstClr val="black">
                  <a:alpha val="40000"/>
                </a:prstClr>
              </a:outerShdw>
            </a:effectLst>
          </p:spPr>
        </p:pic>
        <p:sp>
          <p:nvSpPr>
            <p:cNvPr id="6" name="TextBox 5"/>
            <p:cNvSpPr txBox="1"/>
            <p:nvPr/>
          </p:nvSpPr>
          <p:spPr>
            <a:xfrm>
              <a:off x="6614523" y="5358048"/>
              <a:ext cx="4346832" cy="307777"/>
            </a:xfrm>
            <a:prstGeom prst="rect">
              <a:avLst/>
            </a:prstGeom>
            <a:noFill/>
          </p:spPr>
          <p:txBody>
            <a:bodyPr wrap="square" lIns="0" tIns="0" rIns="0" bIns="0" rtlCol="0">
              <a:spAutoFit/>
            </a:bodyPr>
            <a:lstStyle/>
            <a:p>
              <a:pPr algn="r" fontAlgn="base">
                <a:spcBef>
                  <a:spcPct val="50000"/>
                </a:spcBef>
                <a:spcAft>
                  <a:spcPct val="0"/>
                </a:spcAft>
                <a:buClr>
                  <a:srgbClr val="F0AB00"/>
                </a:buClr>
                <a:buSzPct val="80000"/>
              </a:pPr>
              <a:r>
                <a:rPr lang="en-US" sz="2000" b="1" kern="0" dirty="0">
                  <a:latin typeface="+mn-lt"/>
                  <a:ea typeface="Arial Unicode MS" pitchFamily="34" charset="-128"/>
                  <a:cs typeface="Arial Unicode MS" pitchFamily="34" charset="-128"/>
                  <a:hlinkClick r:id="rId6"/>
                </a:rPr>
                <a:t>www.sap.com/blockchain</a:t>
              </a:r>
              <a:endParaRPr lang="en-US" sz="2000" b="1" kern="0" dirty="0">
                <a:latin typeface="+mn-lt"/>
                <a:ea typeface="Arial Unicode MS" pitchFamily="34" charset="-128"/>
                <a:cs typeface="Arial Unicode MS" pitchFamily="34" charset="-128"/>
              </a:endParaRPr>
            </a:p>
          </p:txBody>
        </p:sp>
      </p:grpSp>
      <p:pic>
        <p:nvPicPr>
          <p:cNvPr id="22" name="Picture 21"/>
          <p:cNvPicPr>
            <a:picLocks noChangeAspect="1"/>
          </p:cNvPicPr>
          <p:nvPr/>
        </p:nvPicPr>
        <p:blipFill rotWithShape="1">
          <a:blip r:embed="rId7">
            <a:extLst>
              <a:ext uri="{28A0092B-C50C-407E-A947-70E740481C1C}">
                <a14:useLocalDpi xmlns:a14="http://schemas.microsoft.com/office/drawing/2010/main" val="0"/>
              </a:ext>
            </a:extLst>
          </a:blip>
          <a:srcRect b="8383"/>
          <a:stretch/>
        </p:blipFill>
        <p:spPr>
          <a:xfrm>
            <a:off x="6237275" y="2808523"/>
            <a:ext cx="4409666" cy="2147701"/>
          </a:xfrm>
          <a:prstGeom prst="rect">
            <a:avLst/>
          </a:prstGeom>
        </p:spPr>
      </p:pic>
      <p:grpSp>
        <p:nvGrpSpPr>
          <p:cNvPr id="21" name="Group 20"/>
          <p:cNvGrpSpPr/>
          <p:nvPr/>
        </p:nvGrpSpPr>
        <p:grpSpPr>
          <a:xfrm>
            <a:off x="5406887" y="3393173"/>
            <a:ext cx="5158409" cy="1153798"/>
            <a:chOff x="5406887" y="3736255"/>
            <a:chExt cx="5158409" cy="1153798"/>
          </a:xfrm>
        </p:grpSpPr>
        <p:sp>
          <p:nvSpPr>
            <p:cNvPr id="9" name="Rectangle 8"/>
            <p:cNvSpPr/>
            <p:nvPr/>
          </p:nvSpPr>
          <p:spPr bwMode="gray">
            <a:xfrm>
              <a:off x="7434470" y="4065105"/>
              <a:ext cx="3130826" cy="824948"/>
            </a:xfrm>
            <a:prstGeom prst="rect">
              <a:avLst/>
            </a:prstGeom>
            <a:noFill/>
            <a:ln w="25400"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1" name="Oval 10"/>
            <p:cNvSpPr/>
            <p:nvPr/>
          </p:nvSpPr>
          <p:spPr bwMode="gray">
            <a:xfrm>
              <a:off x="5406887" y="3736255"/>
              <a:ext cx="129208" cy="129208"/>
            </a:xfrm>
            <a:prstGeom prst="ellipse">
              <a:avLst/>
            </a:prstGeom>
            <a:noFill/>
            <a:ln w="25400"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cxnSp>
          <p:nvCxnSpPr>
            <p:cNvPr id="13" name="Straight Connector 12"/>
            <p:cNvCxnSpPr/>
            <p:nvPr/>
          </p:nvCxnSpPr>
          <p:spPr>
            <a:xfrm>
              <a:off x="5536095" y="3815674"/>
              <a:ext cx="1898375" cy="408038"/>
            </a:xfrm>
            <a:prstGeom prst="line">
              <a:avLst/>
            </a:prstGeom>
            <a:ln w="254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222539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nvPr>
        </p:nvGraphicFramePr>
        <p:xfrm>
          <a:off x="6543690" y="1027700"/>
          <a:ext cx="4969644" cy="5353284"/>
        </p:xfrm>
        <a:graphic>
          <a:graphicData uri="http://schemas.openxmlformats.org/drawingml/2006/table">
            <a:tbl>
              <a:tblPr firstRow="1" bandRow="1">
                <a:tableStyleId>{2D5ABB26-0587-4C30-8999-92F81FD0307C}</a:tableStyleId>
              </a:tblPr>
              <a:tblGrid>
                <a:gridCol w="1274465">
                  <a:extLst>
                    <a:ext uri="{9D8B030D-6E8A-4147-A177-3AD203B41FA5}">
                      <a16:colId xmlns:a16="http://schemas.microsoft.com/office/drawing/2014/main" val="3039437200"/>
                    </a:ext>
                  </a:extLst>
                </a:gridCol>
                <a:gridCol w="3695179">
                  <a:extLst>
                    <a:ext uri="{9D8B030D-6E8A-4147-A177-3AD203B41FA5}">
                      <a16:colId xmlns:a16="http://schemas.microsoft.com/office/drawing/2014/main" val="1019446005"/>
                    </a:ext>
                  </a:extLst>
                </a:gridCol>
              </a:tblGrid>
              <a:tr h="485255">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en-US" sz="1600" b="1" kern="0" dirty="0">
                          <a:solidFill>
                            <a:schemeClr val="tx1"/>
                          </a:solidFill>
                          <a:latin typeface="+mn-lt"/>
                          <a:ea typeface="BentonSans" charset="0"/>
                          <a:cs typeface="BentonSans" charset="0"/>
                        </a:rPr>
                        <a:t>Website</a:t>
                      </a:r>
                    </a:p>
                  </a:txBody>
                  <a:tcPr marL="0" marR="0" marT="92528" marB="92528"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285750" marR="0" lvl="0" indent="-285750" algn="l" defTabSz="282575" rtl="0" eaLnBrk="1" fontAlgn="auto" latinLnBrk="0" hangingPunct="1">
                        <a:lnSpc>
                          <a:spcPct val="100000"/>
                        </a:lnSpc>
                        <a:spcBef>
                          <a:spcPts val="0"/>
                        </a:spcBef>
                        <a:spcAft>
                          <a:spcPts val="0"/>
                        </a:spcAft>
                        <a:buClr>
                          <a:schemeClr val="accent1"/>
                        </a:buClr>
                        <a:buSzTx/>
                        <a:buFont typeface="Wingdings" panose="05000000000000000000" pitchFamily="2" charset="2"/>
                        <a:buChar char="à"/>
                        <a:tabLst/>
                        <a:defRPr/>
                      </a:pPr>
                      <a:r>
                        <a:rPr lang="en-US" sz="1300" kern="0" dirty="0">
                          <a:solidFill>
                            <a:schemeClr val="tx1"/>
                          </a:solidFill>
                          <a:latin typeface="+mn-lt"/>
                          <a:ea typeface="Arial Unicode MS" pitchFamily="34" charset="-128"/>
                          <a:cs typeface="Arial" panose="020B0604020202020204" pitchFamily="34" charset="0"/>
                          <a:hlinkClick r:id="rId3" action="ppaction://hlinkfile"/>
                        </a:rPr>
                        <a:t>sap.com\blockchain</a:t>
                      </a:r>
                      <a:endParaRPr lang="en-US" sz="1300" kern="0" dirty="0">
                        <a:solidFill>
                          <a:schemeClr val="tx1"/>
                        </a:solidFill>
                        <a:latin typeface="+mn-lt"/>
                        <a:ea typeface="Arial Unicode MS" pitchFamily="34" charset="-128"/>
                        <a:cs typeface="Arial" panose="020B0604020202020204" pitchFamily="34" charset="0"/>
                        <a:hlinkClick r:id="rId4" action="ppaction://hlinkfile"/>
                      </a:endParaRPr>
                    </a:p>
                  </a:txBody>
                  <a:tcPr marL="0" marR="0" marT="92528" marB="92528" anchor="ct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75707671"/>
                  </a:ext>
                </a:extLst>
              </a:tr>
              <a:tr h="620041">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en-US" sz="1600" b="1" kern="0" dirty="0">
                          <a:latin typeface="+mn-lt"/>
                          <a:ea typeface="BentonSans" charset="0"/>
                          <a:cs typeface="BentonSans" charset="0"/>
                        </a:rPr>
                        <a:t>Assets</a:t>
                      </a:r>
                    </a:p>
                  </a:txBody>
                  <a:tcPr marL="0" marR="0" marT="92528" marB="92528"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285750" marR="0" lvl="0" indent="-285750" algn="l" defTabSz="282575" rtl="0" eaLnBrk="1" fontAlgn="auto" latinLnBrk="0" hangingPunct="1">
                        <a:lnSpc>
                          <a:spcPct val="100000"/>
                        </a:lnSpc>
                        <a:spcBef>
                          <a:spcPts val="0"/>
                        </a:spcBef>
                        <a:spcAft>
                          <a:spcPts val="0"/>
                        </a:spcAft>
                        <a:buClr>
                          <a:schemeClr val="accent1"/>
                        </a:buClr>
                        <a:buSzTx/>
                        <a:buFont typeface="Wingdings" panose="05000000000000000000" pitchFamily="2" charset="2"/>
                        <a:buChar char="à"/>
                        <a:tabLst/>
                        <a:defRPr/>
                      </a:pPr>
                      <a:r>
                        <a:rPr lang="en-US" sz="1300" dirty="0">
                          <a:latin typeface="+mn-lt"/>
                          <a:hlinkClick r:id="rId5"/>
                        </a:rPr>
                        <a:t>SAP Leonardo Blockchain</a:t>
                      </a:r>
                      <a:endParaRPr lang="en-US" sz="1300" baseline="0" dirty="0">
                        <a:latin typeface="+mn-lt"/>
                      </a:endParaRPr>
                    </a:p>
                  </a:txBody>
                  <a:tcPr marL="0" marR="0" marT="92528" marB="92528" anchor="ct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38761992"/>
                  </a:ext>
                </a:extLst>
              </a:tr>
              <a:tr h="1615781">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en-US" sz="1600" b="1" kern="0" dirty="0">
                          <a:solidFill>
                            <a:schemeClr val="tx1"/>
                          </a:solidFill>
                          <a:latin typeface="+mn-lt"/>
                          <a:ea typeface="Arial Unicode MS" pitchFamily="34" charset="-128"/>
                          <a:cs typeface="Arial" panose="020B0604020202020204" pitchFamily="34" charset="0"/>
                        </a:rPr>
                        <a:t>Regional Contacts</a:t>
                      </a:r>
                    </a:p>
                  </a:txBody>
                  <a:tcPr marL="0" marR="0" marT="92528" marB="92528"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285750" marR="0" lvl="0" indent="-285750" algn="l" defTabSz="282575" rtl="0" eaLnBrk="1" fontAlgn="auto" latinLnBrk="0" hangingPunct="1">
                        <a:lnSpc>
                          <a:spcPct val="100000"/>
                        </a:lnSpc>
                        <a:spcBef>
                          <a:spcPts val="0"/>
                        </a:spcBef>
                        <a:spcAft>
                          <a:spcPts val="0"/>
                        </a:spcAft>
                        <a:buClr>
                          <a:schemeClr val="accent1"/>
                        </a:buClr>
                        <a:buSzTx/>
                        <a:buFont typeface="Wingdings" panose="05000000000000000000" pitchFamily="2" charset="2"/>
                        <a:buChar char="à"/>
                        <a:tabLst/>
                        <a:defRPr/>
                      </a:pPr>
                      <a:r>
                        <a:rPr lang="en-US" sz="1300" kern="0" dirty="0">
                          <a:solidFill>
                            <a:schemeClr val="tx1"/>
                          </a:solidFill>
                          <a:latin typeface="+mn-lt"/>
                          <a:ea typeface="Arial Unicode MS" pitchFamily="34" charset="-128"/>
                          <a:cs typeface="Arial" panose="020B0604020202020204" pitchFamily="34" charset="0"/>
                          <a:hlinkClick r:id="rId6"/>
                        </a:rPr>
                        <a:t>https://go.sap.corp/BlockchainContacts</a:t>
                      </a:r>
                      <a:r>
                        <a:rPr lang="en-US" sz="1300" kern="0" baseline="0" dirty="0">
                          <a:solidFill>
                            <a:schemeClr val="tx1"/>
                          </a:solidFill>
                          <a:latin typeface="+mn-lt"/>
                          <a:ea typeface="Arial Unicode MS" pitchFamily="34" charset="-128"/>
                          <a:cs typeface="Arial" panose="020B0604020202020204" pitchFamily="34" charset="0"/>
                        </a:rPr>
                        <a:t> </a:t>
                      </a:r>
                      <a:endParaRPr lang="en-US" sz="1300" kern="0" dirty="0">
                        <a:solidFill>
                          <a:schemeClr val="tx1"/>
                        </a:solidFill>
                        <a:latin typeface="+mn-lt"/>
                        <a:ea typeface="Arial Unicode MS" pitchFamily="34" charset="-128"/>
                        <a:cs typeface="Arial" panose="020B0604020202020204" pitchFamily="34" charset="0"/>
                      </a:endParaRPr>
                    </a:p>
                  </a:txBody>
                  <a:tcPr marL="0" marR="0" marT="92528" marB="92528" anchor="ct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5490623"/>
                  </a:ext>
                </a:extLst>
              </a:tr>
              <a:tr h="1661697">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en-US" sz="1600" b="1" kern="0" dirty="0">
                          <a:solidFill>
                            <a:schemeClr val="tx1"/>
                          </a:solidFill>
                          <a:latin typeface="+mn-lt"/>
                          <a:ea typeface="Arial Unicode MS" pitchFamily="34" charset="-128"/>
                          <a:cs typeface="Arial" panose="020B0604020202020204" pitchFamily="34" charset="0"/>
                        </a:rPr>
                        <a:t>Online</a:t>
                      </a:r>
                      <a:br>
                        <a:rPr lang="en-US" sz="1600" b="1" kern="0" dirty="0">
                          <a:solidFill>
                            <a:schemeClr val="tx1"/>
                          </a:solidFill>
                          <a:latin typeface="+mn-lt"/>
                          <a:ea typeface="Arial Unicode MS" pitchFamily="34" charset="-128"/>
                          <a:cs typeface="Arial" panose="020B0604020202020204" pitchFamily="34" charset="0"/>
                        </a:rPr>
                      </a:br>
                      <a:r>
                        <a:rPr lang="en-US" sz="1600" b="1" kern="0" dirty="0">
                          <a:solidFill>
                            <a:schemeClr val="tx1"/>
                          </a:solidFill>
                          <a:latin typeface="+mn-lt"/>
                          <a:ea typeface="Arial Unicode MS" pitchFamily="34" charset="-128"/>
                          <a:cs typeface="Arial" panose="020B0604020202020204" pitchFamily="34" charset="0"/>
                        </a:rPr>
                        <a:t>Courses</a:t>
                      </a:r>
                    </a:p>
                  </a:txBody>
                  <a:tcPr marL="0" marR="0" marT="92528" marB="92528"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285750" marR="0" lvl="0" indent="-285750" algn="l" defTabSz="282575" rtl="0" eaLnBrk="1" fontAlgn="auto" latinLnBrk="0" hangingPunct="1">
                        <a:lnSpc>
                          <a:spcPct val="100000"/>
                        </a:lnSpc>
                        <a:spcBef>
                          <a:spcPts val="0"/>
                        </a:spcBef>
                        <a:spcAft>
                          <a:spcPts val="0"/>
                        </a:spcAft>
                        <a:buClr>
                          <a:schemeClr val="accent1"/>
                        </a:buClr>
                        <a:buSzTx/>
                        <a:buFont typeface="Wingdings" panose="05000000000000000000" pitchFamily="2" charset="2"/>
                        <a:buChar char="à"/>
                        <a:tabLst/>
                        <a:defRPr/>
                      </a:pPr>
                      <a:r>
                        <a:rPr lang="en-US" sz="1300" kern="0" dirty="0">
                          <a:solidFill>
                            <a:schemeClr val="tx1"/>
                          </a:solidFill>
                          <a:latin typeface="+mn-lt"/>
                          <a:ea typeface="Arial Unicode MS" pitchFamily="34" charset="-128"/>
                          <a:cs typeface="Arial" panose="020B0604020202020204" pitchFamily="34" charset="0"/>
                          <a:hlinkClick r:id="rId7"/>
                        </a:rPr>
                        <a:t>Blockchain getting started</a:t>
                      </a:r>
                      <a:br>
                        <a:rPr lang="en-US" sz="1300" kern="0" dirty="0">
                          <a:solidFill>
                            <a:schemeClr val="tx1"/>
                          </a:solidFill>
                          <a:latin typeface="+mn-lt"/>
                          <a:ea typeface="Arial Unicode MS" pitchFamily="34" charset="-128"/>
                          <a:cs typeface="Arial" panose="020B0604020202020204" pitchFamily="34" charset="0"/>
                        </a:rPr>
                      </a:br>
                      <a:endParaRPr lang="en-US" sz="1300" kern="0" dirty="0">
                        <a:solidFill>
                          <a:schemeClr val="tx1"/>
                        </a:solidFill>
                        <a:latin typeface="+mn-lt"/>
                        <a:ea typeface="Arial Unicode MS" pitchFamily="34" charset="-128"/>
                        <a:cs typeface="Arial" panose="020B0604020202020204" pitchFamily="34" charset="0"/>
                      </a:endParaRPr>
                    </a:p>
                    <a:p>
                      <a:pPr marL="285750" marR="0" lvl="0" indent="-285750" algn="l" defTabSz="282575" rtl="0" eaLnBrk="1" fontAlgn="auto" latinLnBrk="0" hangingPunct="1">
                        <a:lnSpc>
                          <a:spcPct val="100000"/>
                        </a:lnSpc>
                        <a:spcBef>
                          <a:spcPts val="0"/>
                        </a:spcBef>
                        <a:spcAft>
                          <a:spcPts val="0"/>
                        </a:spcAft>
                        <a:buClr>
                          <a:schemeClr val="accent1"/>
                        </a:buClr>
                        <a:buSzTx/>
                        <a:buFont typeface="Wingdings" panose="05000000000000000000" pitchFamily="2" charset="2"/>
                        <a:buChar char="à"/>
                        <a:tabLst/>
                        <a:defRPr/>
                      </a:pPr>
                      <a:r>
                        <a:rPr lang="en-US" sz="1300" kern="0" dirty="0">
                          <a:solidFill>
                            <a:schemeClr val="tx1"/>
                          </a:solidFill>
                          <a:latin typeface="+mn-lt"/>
                          <a:ea typeface="Arial Unicode MS" pitchFamily="34" charset="-128"/>
                          <a:cs typeface="Arial" panose="020B0604020202020204" pitchFamily="34" charset="0"/>
                          <a:hlinkClick r:id="rId8"/>
                        </a:rPr>
                        <a:t>Blockchain Learning Framework</a:t>
                      </a:r>
                      <a:endParaRPr lang="en-US" sz="1300" kern="0" dirty="0">
                        <a:solidFill>
                          <a:schemeClr val="tx1"/>
                        </a:solidFill>
                        <a:latin typeface="+mn-lt"/>
                        <a:ea typeface="Arial Unicode MS" pitchFamily="34" charset="-128"/>
                        <a:cs typeface="Arial" panose="020B0604020202020204" pitchFamily="34" charset="0"/>
                      </a:endParaRPr>
                    </a:p>
                  </a:txBody>
                  <a:tcPr marL="0" marR="0" marT="92528" marB="92528" anchor="ct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5588040"/>
                  </a:ext>
                </a:extLst>
              </a:tr>
              <a:tr h="485255">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en-US" sz="1600" b="1" kern="0" dirty="0">
                          <a:solidFill>
                            <a:schemeClr val="tx1"/>
                          </a:solidFill>
                          <a:latin typeface="+mn-lt"/>
                          <a:ea typeface="Arial Unicode MS" pitchFamily="34" charset="-128"/>
                          <a:cs typeface="Arial" panose="020B0604020202020204" pitchFamily="34" charset="0"/>
                        </a:rPr>
                        <a:t>Social Media</a:t>
                      </a:r>
                    </a:p>
                  </a:txBody>
                  <a:tcPr marL="0" marR="0" marT="92528" marB="92528"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285750" marR="0" lvl="0" indent="-285750" algn="l" defTabSz="282575" rtl="0" eaLnBrk="1" fontAlgn="auto" latinLnBrk="0" hangingPunct="1">
                        <a:lnSpc>
                          <a:spcPct val="100000"/>
                        </a:lnSpc>
                        <a:spcBef>
                          <a:spcPts val="0"/>
                        </a:spcBef>
                        <a:spcAft>
                          <a:spcPts val="0"/>
                        </a:spcAft>
                        <a:buClr>
                          <a:schemeClr val="accent1"/>
                        </a:buClr>
                        <a:buSzTx/>
                        <a:buFont typeface="Wingdings" panose="05000000000000000000" pitchFamily="2" charset="2"/>
                        <a:buChar char="à"/>
                        <a:tabLst/>
                        <a:defRPr/>
                      </a:pPr>
                      <a:r>
                        <a:rPr lang="en-US" sz="1300" kern="0" dirty="0">
                          <a:solidFill>
                            <a:schemeClr val="tx1"/>
                          </a:solidFill>
                          <a:latin typeface="+mn-lt"/>
                          <a:ea typeface="Arial Unicode MS" pitchFamily="34" charset="-128"/>
                          <a:cs typeface="Arial" panose="020B0604020202020204" pitchFamily="34" charset="0"/>
                          <a:hlinkClick r:id="rId9"/>
                        </a:rPr>
                        <a:t>@</a:t>
                      </a:r>
                      <a:r>
                        <a:rPr lang="en-US" sz="1300" kern="0" dirty="0" err="1">
                          <a:solidFill>
                            <a:schemeClr val="tx1"/>
                          </a:solidFill>
                          <a:latin typeface="+mn-lt"/>
                          <a:ea typeface="Arial Unicode MS" pitchFamily="34" charset="-128"/>
                          <a:cs typeface="Arial" panose="020B0604020202020204" pitchFamily="34" charset="0"/>
                          <a:hlinkClick r:id="rId9"/>
                        </a:rPr>
                        <a:t>SAPLeonardo</a:t>
                      </a:r>
                      <a:r>
                        <a:rPr lang="en-US" sz="1300" kern="0" dirty="0">
                          <a:solidFill>
                            <a:schemeClr val="tx1"/>
                          </a:solidFill>
                          <a:latin typeface="+mn-lt"/>
                          <a:ea typeface="Arial Unicode MS" pitchFamily="34" charset="-128"/>
                          <a:cs typeface="Arial" panose="020B0604020202020204" pitchFamily="34" charset="0"/>
                          <a:hlinkClick r:id="rId9"/>
                        </a:rPr>
                        <a:t> </a:t>
                      </a:r>
                      <a:r>
                        <a:rPr lang="en-US" sz="1300" kern="0" dirty="0">
                          <a:solidFill>
                            <a:schemeClr val="tx1"/>
                          </a:solidFill>
                          <a:latin typeface="+mn-lt"/>
                          <a:ea typeface="Arial Unicode MS" pitchFamily="34" charset="-128"/>
                          <a:cs typeface="Arial" panose="020B0604020202020204" pitchFamily="34" charset="0"/>
                        </a:rPr>
                        <a:t>on Twitter</a:t>
                      </a:r>
                    </a:p>
                  </a:txBody>
                  <a:tcPr marL="0" marR="0" marT="92528" marB="92528" anchor="ct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511538306"/>
                  </a:ext>
                </a:extLst>
              </a:tr>
              <a:tr h="485255">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en-US" sz="1600" b="1" kern="0" baseline="0" dirty="0">
                          <a:latin typeface="+mn-lt"/>
                          <a:ea typeface="BentonSans" charset="0"/>
                          <a:cs typeface="BentonSans" charset="0"/>
                        </a:rPr>
                        <a:t>Co-innovate</a:t>
                      </a:r>
                      <a:endParaRPr lang="en-US" sz="1600" b="1" kern="0" dirty="0">
                        <a:latin typeface="+mn-lt"/>
                        <a:ea typeface="BentonSans" charset="0"/>
                        <a:cs typeface="BentonSans" charset="0"/>
                      </a:endParaRPr>
                    </a:p>
                  </a:txBody>
                  <a:tcPr marL="0" marR="0" marT="92528" marB="92528"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lvl="0" indent="0" algn="l" defTabSz="282575" rtl="0" eaLnBrk="1" fontAlgn="auto" latinLnBrk="0" hangingPunct="1">
                        <a:lnSpc>
                          <a:spcPct val="100000"/>
                        </a:lnSpc>
                        <a:spcBef>
                          <a:spcPts val="0"/>
                        </a:spcBef>
                        <a:spcAft>
                          <a:spcPts val="0"/>
                        </a:spcAft>
                        <a:buClrTx/>
                        <a:buSzTx/>
                        <a:buFontTx/>
                        <a:buNone/>
                        <a:tabLst/>
                        <a:defRPr/>
                      </a:pPr>
                      <a:r>
                        <a:rPr lang="en-US" sz="1300" kern="0" dirty="0">
                          <a:solidFill>
                            <a:schemeClr val="accent1"/>
                          </a:solidFill>
                          <a:latin typeface="+mn-lt"/>
                          <a:ea typeface="Arial Unicode MS" pitchFamily="34" charset="-128"/>
                          <a:cs typeface="Arial" panose="020B0604020202020204" pitchFamily="34" charset="0"/>
                          <a:sym typeface="Wingdings" panose="05000000000000000000" pitchFamily="2" charset="2"/>
                        </a:rPr>
                        <a:t></a:t>
                      </a:r>
                      <a:r>
                        <a:rPr lang="en-US" sz="1300" dirty="0">
                          <a:latin typeface="+mn-lt"/>
                        </a:rPr>
                        <a:t>	</a:t>
                      </a:r>
                      <a:r>
                        <a:rPr lang="en-US" sz="1300" kern="0" dirty="0">
                          <a:solidFill>
                            <a:schemeClr val="tx1"/>
                          </a:solidFill>
                          <a:latin typeface="+mn-lt"/>
                          <a:ea typeface="Arial Unicode MS" pitchFamily="34" charset="-128"/>
                          <a:cs typeface="Arial" panose="020B0604020202020204" pitchFamily="34" charset="0"/>
                          <a:hlinkClick r:id="rId10"/>
                        </a:rPr>
                        <a:t>Early Access</a:t>
                      </a:r>
                      <a:r>
                        <a:rPr lang="en-US" sz="1300" kern="0" baseline="0" dirty="0">
                          <a:solidFill>
                            <a:schemeClr val="tx1"/>
                          </a:solidFill>
                          <a:latin typeface="+mn-lt"/>
                          <a:ea typeface="Arial Unicode MS" pitchFamily="34" charset="-128"/>
                          <a:cs typeface="Arial" panose="020B0604020202020204" pitchFamily="34" charset="0"/>
                          <a:hlinkClick r:id="rId10"/>
                        </a:rPr>
                        <a:t> Program</a:t>
                      </a:r>
                      <a:r>
                        <a:rPr lang="en-US" sz="1300" kern="0" baseline="0" dirty="0">
                          <a:solidFill>
                            <a:schemeClr val="tx1"/>
                          </a:solidFill>
                          <a:latin typeface="+mn-lt"/>
                          <a:ea typeface="Arial Unicode MS" pitchFamily="34" charset="-128"/>
                          <a:cs typeface="Arial" panose="020B0604020202020204" pitchFamily="34" charset="0"/>
                        </a:rPr>
                        <a:t> </a:t>
                      </a:r>
                      <a:endParaRPr lang="en-US" sz="1300" kern="0" dirty="0">
                        <a:solidFill>
                          <a:schemeClr val="tx1"/>
                        </a:solidFill>
                        <a:latin typeface="+mn-lt"/>
                        <a:ea typeface="Arial Unicode MS" pitchFamily="34" charset="-128"/>
                        <a:cs typeface="Arial" panose="020B0604020202020204" pitchFamily="34" charset="0"/>
                      </a:endParaRPr>
                    </a:p>
                  </a:txBody>
                  <a:tcPr marL="0" marR="0" marT="92528" marB="92528" anchor="ct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637084976"/>
                  </a:ext>
                </a:extLst>
              </a:tr>
            </a:tbl>
          </a:graphicData>
        </a:graphic>
      </p:graphicFrame>
      <p:sp>
        <p:nvSpPr>
          <p:cNvPr id="2" name="Title 1"/>
          <p:cNvSpPr>
            <a:spLocks noGrp="1"/>
          </p:cNvSpPr>
          <p:nvPr>
            <p:ph type="title"/>
          </p:nvPr>
        </p:nvSpPr>
        <p:spPr>
          <a:xfrm>
            <a:off x="505457" y="442103"/>
            <a:ext cx="11183564" cy="369236"/>
          </a:xfrm>
        </p:spPr>
        <p:txBody>
          <a:bodyPr/>
          <a:lstStyle/>
          <a:p>
            <a:r>
              <a:rPr lang="en-US" dirty="0"/>
              <a:t>Get in Touch!</a:t>
            </a:r>
          </a:p>
        </p:txBody>
      </p:sp>
      <p:pic>
        <p:nvPicPr>
          <p:cNvPr id="3" name="Picture 2"/>
          <p:cNvPicPr>
            <a:picLocks noChangeAspect="1"/>
          </p:cNvPicPr>
          <p:nvPr/>
        </p:nvPicPr>
        <p:blipFill rotWithShape="1">
          <a:blip r:embed="rId11" cstate="screen">
            <a:extLst>
              <a:ext uri="{28A0092B-C50C-407E-A947-70E740481C1C}">
                <a14:useLocalDpi xmlns:a14="http://schemas.microsoft.com/office/drawing/2010/main"/>
              </a:ext>
            </a:extLst>
          </a:blip>
          <a:srcRect r="1583"/>
          <a:stretch/>
        </p:blipFill>
        <p:spPr>
          <a:xfrm>
            <a:off x="505458" y="1027700"/>
            <a:ext cx="5702577" cy="4799360"/>
          </a:xfrm>
          <a:prstGeom prst="rect">
            <a:avLst/>
          </a:prstGeom>
          <a:ln>
            <a:solidFill>
              <a:schemeClr val="tx1"/>
            </a:solidFill>
          </a:ln>
        </p:spPr>
      </p:pic>
    </p:spTree>
    <p:extLst>
      <p:ext uri="{BB962C8B-B14F-4D97-AF65-F5344CB8AC3E}">
        <p14:creationId xmlns:p14="http://schemas.microsoft.com/office/powerpoint/2010/main" val="2068202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APPENDIX</a:t>
            </a:r>
          </a:p>
        </p:txBody>
      </p:sp>
    </p:spTree>
    <p:extLst>
      <p:ext uri="{BB962C8B-B14F-4D97-AF65-F5344CB8AC3E}">
        <p14:creationId xmlns:p14="http://schemas.microsoft.com/office/powerpoint/2010/main" val="3728807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2400" kern="0" dirty="0">
                <a:ea typeface="Arial Unicode MS" pitchFamily="34" charset="-128"/>
                <a:cs typeface="Arial Unicode MS" pitchFamily="34" charset="-128"/>
              </a:rPr>
              <a:t>Bitcoin </a:t>
            </a:r>
            <a:r>
              <a:rPr lang="en-US" sz="2400" dirty="0"/>
              <a:t>≠ </a:t>
            </a:r>
            <a:r>
              <a:rPr lang="en-US" sz="2400" kern="0" dirty="0">
                <a:ea typeface="Arial Unicode MS" pitchFamily="34" charset="-128"/>
                <a:cs typeface="Arial Unicode MS" pitchFamily="34" charset="-128"/>
              </a:rPr>
              <a:t>Blockchain</a:t>
            </a:r>
          </a:p>
          <a:p>
            <a:r>
              <a:rPr lang="en-US" sz="2400" kern="0" dirty="0">
                <a:ea typeface="Arial Unicode MS" pitchFamily="34" charset="-128"/>
                <a:cs typeface="Arial Unicode MS" pitchFamily="34" charset="-128"/>
              </a:rPr>
              <a:t>Blockchain = concept for </a:t>
            </a:r>
            <a:r>
              <a:rPr lang="en-US" sz="2400" b="1" kern="0" dirty="0">
                <a:solidFill>
                  <a:schemeClr val="accent1"/>
                </a:solidFill>
                <a:latin typeface="+mj-lt"/>
                <a:ea typeface="Arial Unicode MS" pitchFamily="34" charset="-128"/>
                <a:cs typeface="Arial Unicode MS" pitchFamily="34" charset="-128"/>
              </a:rPr>
              <a:t>decentral</a:t>
            </a:r>
            <a:r>
              <a:rPr lang="en-US" sz="2400" kern="0" dirty="0">
                <a:ea typeface="Arial Unicode MS" pitchFamily="34" charset="-128"/>
                <a:cs typeface="Arial Unicode MS" pitchFamily="34" charset="-128"/>
              </a:rPr>
              <a:t> ledger networks</a:t>
            </a:r>
          </a:p>
          <a:p>
            <a:r>
              <a:rPr lang="en-US" sz="2400" kern="0" dirty="0">
                <a:ea typeface="Arial Unicode MS" pitchFamily="34" charset="-128"/>
                <a:cs typeface="Arial Unicode MS" pitchFamily="34" charset="-128"/>
              </a:rPr>
              <a:t>SAP Cloud Platform Blockchain Service</a:t>
            </a:r>
          </a:p>
          <a:p>
            <a:pPr marL="522864" lvl="1" indent="-342900">
              <a:buFont typeface="Arial" panose="020B0604020202020204" pitchFamily="34" charset="0"/>
              <a:buChar char="•"/>
            </a:pPr>
            <a:r>
              <a:rPr lang="en-US" sz="2000" kern="0" dirty="0">
                <a:ea typeface="Arial Unicode MS" pitchFamily="34" charset="-128"/>
                <a:cs typeface="Arial Unicode MS" pitchFamily="34" charset="-128"/>
              </a:rPr>
              <a:t>Integral part of SAP Leonardo technology portfolio</a:t>
            </a:r>
          </a:p>
          <a:p>
            <a:pPr marL="522864" lvl="1" indent="-342900">
              <a:buFont typeface="Arial" panose="020B0604020202020204" pitchFamily="34" charset="0"/>
              <a:buChar char="•"/>
            </a:pPr>
            <a:r>
              <a:rPr lang="en-US" sz="2000" kern="0" dirty="0">
                <a:ea typeface="Arial Unicode MS" pitchFamily="34" charset="-128"/>
                <a:cs typeface="Arial Unicode MS" pitchFamily="34" charset="-128"/>
              </a:rPr>
              <a:t>Enables SAP applications to use blockchain capabilities</a:t>
            </a:r>
          </a:p>
          <a:p>
            <a:pPr marL="522864" lvl="1" indent="-342900">
              <a:buFont typeface="Arial" panose="020B0604020202020204" pitchFamily="34" charset="0"/>
              <a:buChar char="•"/>
            </a:pPr>
            <a:r>
              <a:rPr lang="en-US" sz="2000" b="1" kern="0" dirty="0">
                <a:solidFill>
                  <a:schemeClr val="accent1"/>
                </a:solidFill>
                <a:latin typeface="+mj-lt"/>
                <a:ea typeface="Arial Unicode MS" pitchFamily="34" charset="-128"/>
                <a:cs typeface="Arial Unicode MS" pitchFamily="34" charset="-128"/>
              </a:rPr>
              <a:t>Multi-node, multi-cloud, multi-platform</a:t>
            </a:r>
          </a:p>
          <a:p>
            <a:r>
              <a:rPr lang="en-US" sz="2400" kern="0" dirty="0">
                <a:ea typeface="Arial Unicode MS" pitchFamily="34" charset="-128"/>
                <a:cs typeface="Arial Unicode MS" pitchFamily="34" charset="-128"/>
              </a:rPr>
              <a:t>Business value is always created on application level</a:t>
            </a:r>
            <a:endParaRPr lang="en-US" dirty="0"/>
          </a:p>
        </p:txBody>
      </p:sp>
      <p:sp>
        <p:nvSpPr>
          <p:cNvPr id="3" name="Title 2"/>
          <p:cNvSpPr>
            <a:spLocks noGrp="1"/>
          </p:cNvSpPr>
          <p:nvPr>
            <p:ph type="title"/>
          </p:nvPr>
        </p:nvSpPr>
        <p:spPr/>
        <p:txBody>
          <a:bodyPr/>
          <a:lstStyle/>
          <a:p>
            <a:r>
              <a:rPr lang="de-DE" dirty="0"/>
              <a:t>Key Messages</a:t>
            </a:r>
          </a:p>
        </p:txBody>
      </p:sp>
    </p:spTree>
    <p:extLst>
      <p:ext uri="{BB962C8B-B14F-4D97-AF65-F5344CB8AC3E}">
        <p14:creationId xmlns:p14="http://schemas.microsoft.com/office/powerpoint/2010/main" val="3622257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37160" y="1505901"/>
            <a:ext cx="12058015" cy="4545238"/>
          </a:xfrm>
          <a:prstGeom prst="rect">
            <a:avLst/>
          </a:prstGeom>
        </p:spPr>
      </p:pic>
      <p:sp>
        <p:nvSpPr>
          <p:cNvPr id="3" name="Title 2"/>
          <p:cNvSpPr>
            <a:spLocks noGrp="1"/>
          </p:cNvSpPr>
          <p:nvPr>
            <p:ph type="title"/>
          </p:nvPr>
        </p:nvSpPr>
        <p:spPr/>
        <p:txBody>
          <a:bodyPr/>
          <a:lstStyle/>
          <a:p>
            <a:r>
              <a:rPr lang="en-US" dirty="0"/>
              <a:t>How SAP is bringing blockchain to the enterprise</a:t>
            </a:r>
          </a:p>
        </p:txBody>
      </p:sp>
    </p:spTree>
    <p:extLst>
      <p:ext uri="{BB962C8B-B14F-4D97-AF65-F5344CB8AC3E}">
        <p14:creationId xmlns:p14="http://schemas.microsoft.com/office/powerpoint/2010/main" val="9998897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SAP and the Blockchain Eco-System</a:t>
            </a:r>
          </a:p>
        </p:txBody>
      </p:sp>
      <p:sp>
        <p:nvSpPr>
          <p:cNvPr id="3" name="object 2"/>
          <p:cNvSpPr/>
          <p:nvPr/>
        </p:nvSpPr>
        <p:spPr>
          <a:xfrm>
            <a:off x="1030995" y="2970457"/>
            <a:ext cx="1456242" cy="721218"/>
          </a:xfrm>
          <a:prstGeom prst="rect">
            <a:avLst/>
          </a:prstGeom>
          <a:blipFill>
            <a:blip r:embed="rId3" cstate="screen">
              <a:extLst>
                <a:ext uri="{28A0092B-C50C-407E-A947-70E740481C1C}">
                  <a14:useLocalDpi xmlns:a14="http://schemas.microsoft.com/office/drawing/2010/main"/>
                </a:ext>
              </a:extLst>
            </a:blip>
            <a:stretch>
              <a:fillRect/>
            </a:stretch>
          </a:blipFill>
        </p:spPr>
        <p:txBody>
          <a:bodyPr wrap="square" lIns="0" tIns="0" rIns="0" bIns="0" rtlCol="0"/>
          <a:lstStyle/>
          <a:p>
            <a:pPr marL="0" marR="0" lvl="0" indent="0" algn="l" defTabSz="829012" rtl="0"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dirty="0">
              <a:ln>
                <a:noFill/>
              </a:ln>
              <a:solidFill>
                <a:prstClr val="black"/>
              </a:solidFill>
              <a:effectLst/>
              <a:uLnTx/>
              <a:uFillTx/>
              <a:latin typeface="Arial"/>
              <a:ea typeface="+mn-ea"/>
              <a:cs typeface="+mn-cs"/>
            </a:endParaRPr>
          </a:p>
        </p:txBody>
      </p:sp>
      <p:pic>
        <p:nvPicPr>
          <p:cNvPr id="2052" name="Picture 4" descr="Hyperledge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6097239" y="1621174"/>
            <a:ext cx="3615932" cy="777426"/>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oup 11"/>
          <p:cNvGrpSpPr/>
          <p:nvPr/>
        </p:nvGrpSpPr>
        <p:grpSpPr>
          <a:xfrm>
            <a:off x="5595581" y="2776456"/>
            <a:ext cx="3952094" cy="1109218"/>
            <a:chOff x="6097239" y="2738077"/>
            <a:chExt cx="3621454" cy="996844"/>
          </a:xfrm>
        </p:grpSpPr>
        <p:pic>
          <p:nvPicPr>
            <p:cNvPr id="2050" name="Picture 2" descr="Image result for blockchain research institute"/>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a:stretch/>
          </p:blipFill>
          <p:spPr bwMode="auto">
            <a:xfrm>
              <a:off x="6097239" y="2774741"/>
              <a:ext cx="1810727" cy="92351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Image result for blockchain research institute"/>
            <p:cNvPicPr>
              <a:picLocks noChangeAspect="1" noChangeArrowheads="1"/>
            </p:cNvPicPr>
            <p:nvPr/>
          </p:nvPicPr>
          <p:blipFill rotWithShape="1">
            <a:blip r:embed="rId6" cstate="screen">
              <a:extLst>
                <a:ext uri="{28A0092B-C50C-407E-A947-70E740481C1C}">
                  <a14:useLocalDpi xmlns:a14="http://schemas.microsoft.com/office/drawing/2010/main"/>
                </a:ext>
              </a:extLst>
            </a:blip>
            <a:srcRect/>
            <a:stretch/>
          </p:blipFill>
          <p:spPr bwMode="auto">
            <a:xfrm>
              <a:off x="7907966" y="2738077"/>
              <a:ext cx="1810727" cy="996844"/>
            </a:xfrm>
            <a:prstGeom prst="rect">
              <a:avLst/>
            </a:prstGeom>
            <a:noFill/>
            <a:extLst>
              <a:ext uri="{909E8E84-426E-40DD-AFC4-6F175D3DCCD1}">
                <a14:hiddenFill xmlns:a14="http://schemas.microsoft.com/office/drawing/2010/main">
                  <a:solidFill>
                    <a:srgbClr val="FFFFFF"/>
                  </a:solidFill>
                </a14:hiddenFill>
              </a:ext>
            </a:extLst>
          </p:spPr>
        </p:pic>
      </p:grpSp>
      <p:sp>
        <p:nvSpPr>
          <p:cNvPr id="18" name="Rectangle 17"/>
          <p:cNvSpPr/>
          <p:nvPr/>
        </p:nvSpPr>
        <p:spPr>
          <a:xfrm>
            <a:off x="3323962" y="1933142"/>
            <a:ext cx="2434264" cy="369247"/>
          </a:xfrm>
          <a:prstGeom prst="rect">
            <a:avLst/>
          </a:prstGeom>
        </p:spPr>
        <p:txBody>
          <a:bodyPr wrap="square">
            <a:spAutoFit/>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Premium Member</a:t>
            </a:r>
          </a:p>
        </p:txBody>
      </p:sp>
      <p:pic>
        <p:nvPicPr>
          <p:cNvPr id="1028" name="Picture 4" descr="https://alastria.io/images/logo2.png"/>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6097588" y="4263530"/>
            <a:ext cx="4021632" cy="503427"/>
          </a:xfrm>
          <a:prstGeom prst="rect">
            <a:avLst/>
          </a:prstGeom>
          <a:solidFill>
            <a:srgbClr val="4D4D4D"/>
          </a:solidFill>
        </p:spPr>
      </p:pic>
      <p:pic>
        <p:nvPicPr>
          <p:cNvPr id="19" name="Picture 18"/>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6097588" y="5020353"/>
            <a:ext cx="2094304" cy="1460501"/>
          </a:xfrm>
          <a:prstGeom prst="rect">
            <a:avLst/>
          </a:prstGeom>
        </p:spPr>
      </p:pic>
      <p:sp>
        <p:nvSpPr>
          <p:cNvPr id="20" name="Rectangle 19"/>
          <p:cNvSpPr/>
          <p:nvPr/>
        </p:nvSpPr>
        <p:spPr>
          <a:xfrm>
            <a:off x="3323962" y="3146443"/>
            <a:ext cx="2351846" cy="369246"/>
          </a:xfrm>
          <a:prstGeom prst="rect">
            <a:avLst/>
          </a:prstGeom>
        </p:spPr>
        <p:txBody>
          <a:bodyPr wrap="square">
            <a:spAutoFit/>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Founding Member</a:t>
            </a:r>
          </a:p>
        </p:txBody>
      </p:sp>
      <p:sp>
        <p:nvSpPr>
          <p:cNvPr id="21" name="Rectangle 20"/>
          <p:cNvSpPr/>
          <p:nvPr/>
        </p:nvSpPr>
        <p:spPr>
          <a:xfrm>
            <a:off x="3323962" y="4359742"/>
            <a:ext cx="2351846" cy="369246"/>
          </a:xfrm>
          <a:prstGeom prst="rect">
            <a:avLst/>
          </a:prstGeom>
        </p:spPr>
        <p:txBody>
          <a:bodyPr wrap="square">
            <a:spAutoFit/>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Member</a:t>
            </a:r>
          </a:p>
        </p:txBody>
      </p:sp>
      <p:cxnSp>
        <p:nvCxnSpPr>
          <p:cNvPr id="22" name="Straight Connector 21"/>
          <p:cNvCxnSpPr/>
          <p:nvPr/>
        </p:nvCxnSpPr>
        <p:spPr>
          <a:xfrm>
            <a:off x="3122275" y="2571116"/>
            <a:ext cx="7863840" cy="0"/>
          </a:xfrm>
          <a:prstGeom prst="line">
            <a:avLst/>
          </a:prstGeom>
          <a:ln w="9525">
            <a:solidFill>
              <a:srgbClr val="FFC000"/>
            </a:solidFill>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122275" y="4046794"/>
            <a:ext cx="7863840" cy="0"/>
          </a:xfrm>
          <a:prstGeom prst="line">
            <a:avLst/>
          </a:prstGeom>
          <a:ln w="9525">
            <a:solidFill>
              <a:srgbClr val="FFC000"/>
            </a:solidFill>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0389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is Blockchain?</a:t>
            </a:r>
          </a:p>
        </p:txBody>
      </p:sp>
      <p:sp>
        <p:nvSpPr>
          <p:cNvPr id="7" name="Text Placeholder 10"/>
          <p:cNvSpPr>
            <a:spLocks noGrp="1"/>
          </p:cNvSpPr>
          <p:nvPr>
            <p:ph type="body" sz="quarter" idx="10"/>
          </p:nvPr>
        </p:nvSpPr>
        <p:spPr>
          <a:xfrm>
            <a:off x="504000" y="1491984"/>
            <a:ext cx="6306858" cy="4168153"/>
          </a:xfrm>
        </p:spPr>
        <p:txBody>
          <a:bodyPr/>
          <a:lstStyle/>
          <a:p>
            <a:r>
              <a:rPr lang="en-US" dirty="0"/>
              <a:t>Composition of Existing Technologies</a:t>
            </a:r>
          </a:p>
          <a:p>
            <a:pPr lvl="1"/>
            <a:r>
              <a:rPr lang="en-US" dirty="0"/>
              <a:t>Decentralized peer-to-peer technology</a:t>
            </a:r>
          </a:p>
          <a:p>
            <a:pPr lvl="1"/>
            <a:r>
              <a:rPr lang="en-US" dirty="0"/>
              <a:t>Private / Public key cryptography + hashing algorithms</a:t>
            </a:r>
          </a:p>
          <a:p>
            <a:pPr lvl="1"/>
            <a:r>
              <a:rPr lang="en-US" dirty="0"/>
              <a:t>Consensus algorithm</a:t>
            </a:r>
          </a:p>
          <a:p>
            <a:pPr marL="0" lvl="1" indent="0">
              <a:buNone/>
            </a:pPr>
            <a:endParaRPr lang="en-US" dirty="0"/>
          </a:p>
          <a:p>
            <a:pPr lvl="0"/>
            <a:r>
              <a:rPr lang="en-US" dirty="0"/>
              <a:t>Database</a:t>
            </a:r>
          </a:p>
          <a:p>
            <a:pPr lvl="1"/>
            <a:r>
              <a:rPr lang="en-US" dirty="0"/>
              <a:t>Distributed</a:t>
            </a:r>
          </a:p>
          <a:p>
            <a:pPr lvl="1"/>
            <a:r>
              <a:rPr lang="en-US" dirty="0"/>
              <a:t>Transparent</a:t>
            </a:r>
          </a:p>
          <a:p>
            <a:pPr lvl="1"/>
            <a:r>
              <a:rPr lang="en-US" dirty="0"/>
              <a:t>Immutable</a:t>
            </a:r>
          </a:p>
          <a:p>
            <a:pPr lvl="1"/>
            <a:endParaRPr lang="en-US" dirty="0"/>
          </a:p>
          <a:p>
            <a:pPr marL="0" lvl="1" indent="0">
              <a:buNone/>
            </a:pPr>
            <a:r>
              <a:rPr lang="en-US" sz="2000" dirty="0"/>
              <a:t>Cryptographically Linked Blocks</a:t>
            </a:r>
          </a:p>
          <a:p>
            <a:pPr marL="0" lvl="1" indent="0">
              <a:buNone/>
            </a:pPr>
            <a:endParaRPr lang="en-US" dirty="0"/>
          </a:p>
          <a:p>
            <a:pPr lvl="1"/>
            <a:endParaRPr lang="en-US" dirty="0"/>
          </a:p>
        </p:txBody>
      </p:sp>
      <p:pic>
        <p:nvPicPr>
          <p:cNvPr id="6" name="Picture 5"/>
          <p:cNvPicPr>
            <a:picLocks noChangeAspect="1"/>
          </p:cNvPicPr>
          <p:nvPr/>
        </p:nvPicPr>
        <p:blipFill>
          <a:blip r:embed="rId3"/>
          <a:stretch>
            <a:fillRect/>
          </a:stretch>
        </p:blipFill>
        <p:spPr>
          <a:xfrm rot="5400000">
            <a:off x="5971952" y="1496887"/>
            <a:ext cx="4465264" cy="4214690"/>
          </a:xfrm>
          <a:prstGeom prst="rect">
            <a:avLst/>
          </a:prstGeom>
        </p:spPr>
      </p:pic>
    </p:spTree>
    <p:extLst>
      <p:ext uri="{BB962C8B-B14F-4D97-AF65-F5344CB8AC3E}">
        <p14:creationId xmlns:p14="http://schemas.microsoft.com/office/powerpoint/2010/main" val="25420717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5296" y="503767"/>
            <a:ext cx="11183887" cy="492200"/>
          </a:xfrm>
        </p:spPr>
        <p:txBody>
          <a:bodyPr/>
          <a:lstStyle/>
          <a:p>
            <a:r>
              <a:rPr lang="en-US" sz="3199">
                <a:solidFill>
                  <a:schemeClr val="accent2"/>
                </a:solidFill>
              </a:rPr>
              <a:t>Overview: Blockchain Consensus Algorithms</a:t>
            </a:r>
          </a:p>
        </p:txBody>
      </p:sp>
      <p:sp>
        <p:nvSpPr>
          <p:cNvPr id="13" name="Rectangle 12"/>
          <p:cNvSpPr/>
          <p:nvPr/>
        </p:nvSpPr>
        <p:spPr bwMode="gray">
          <a:xfrm>
            <a:off x="3259233" y="4065222"/>
            <a:ext cx="2421524" cy="365760"/>
          </a:xfrm>
          <a:prstGeom prst="rect">
            <a:avLst/>
          </a:prstGeom>
          <a:solidFill>
            <a:schemeClr val="accent1"/>
          </a:solidFill>
          <a:ln w="9525" algn="ctr">
            <a:noFill/>
            <a:miter lim="800000"/>
            <a:headEnd/>
            <a:tailEnd/>
          </a:ln>
        </p:spPr>
        <p:txBody>
          <a:bodyPr lIns="0" tIns="96000" rIns="0" bIns="96000" rtlCol="0" anchor="ctr"/>
          <a:lstStyle/>
          <a:p>
            <a:pPr algn="ctr" defTabSz="1219200" fontAlgn="base">
              <a:spcAft>
                <a:spcPct val="0"/>
              </a:spcAft>
              <a:buClr>
                <a:srgbClr val="F0AB00"/>
              </a:buClr>
              <a:buSzPct val="80000"/>
            </a:pPr>
            <a:r>
              <a:rPr lang="en-US" sz="1334" b="1" kern="0">
                <a:solidFill>
                  <a:schemeClr val="bg1">
                    <a:lumMod val="95000"/>
                  </a:schemeClr>
                </a:solidFill>
                <a:latin typeface="BentonSans Bold" panose="02000803000000020004" pitchFamily="2" charset="0"/>
                <a:ea typeface="Arial Unicode MS" pitchFamily="34" charset="-128"/>
                <a:cs typeface="Arial Unicode MS" pitchFamily="34" charset="-128"/>
              </a:rPr>
              <a:t>Bitcoin/</a:t>
            </a:r>
            <a:r>
              <a:rPr lang="en-US" sz="1334" b="1" kern="0" err="1">
                <a:solidFill>
                  <a:schemeClr val="bg1">
                    <a:lumMod val="95000"/>
                  </a:schemeClr>
                </a:solidFill>
                <a:latin typeface="BentonSans Bold" panose="02000803000000020004" pitchFamily="2" charset="0"/>
                <a:ea typeface="Arial Unicode MS" pitchFamily="34" charset="-128"/>
                <a:cs typeface="Arial Unicode MS" pitchFamily="34" charset="-128"/>
              </a:rPr>
              <a:t>Ethereum</a:t>
            </a:r>
            <a:endParaRPr lang="en-US" sz="1334" b="1" kern="0">
              <a:solidFill>
                <a:schemeClr val="bg1">
                  <a:lumMod val="95000"/>
                </a:schemeClr>
              </a:solidFill>
              <a:latin typeface="BentonSans Bold" panose="02000803000000020004" pitchFamily="2" charset="0"/>
              <a:ea typeface="Arial Unicode MS" pitchFamily="34" charset="-128"/>
              <a:cs typeface="Arial Unicode MS" pitchFamily="34" charset="-128"/>
            </a:endParaRPr>
          </a:p>
        </p:txBody>
      </p:sp>
      <p:sp>
        <p:nvSpPr>
          <p:cNvPr id="25" name="Rectangle 24"/>
          <p:cNvSpPr/>
          <p:nvPr/>
        </p:nvSpPr>
        <p:spPr bwMode="gray">
          <a:xfrm>
            <a:off x="3259233" y="1428247"/>
            <a:ext cx="8559826" cy="2361928"/>
          </a:xfrm>
          <a:prstGeom prst="rect">
            <a:avLst/>
          </a:prstGeom>
          <a:noFill/>
          <a:ln w="19050" algn="ctr">
            <a:noFill/>
            <a:miter lim="800000"/>
            <a:headEnd/>
            <a:tailEnd/>
          </a:ln>
        </p:spPr>
        <p:txBody>
          <a:bodyPr lIns="0" tIns="96000" rIns="0" bIns="96000" rtlCol="0" anchor="t"/>
          <a:lstStyle/>
          <a:p>
            <a:pPr defTabSz="914133">
              <a:spcBef>
                <a:spcPts val="1600"/>
              </a:spcBef>
              <a:buSzPct val="25000"/>
            </a:pPr>
            <a:r>
              <a:rPr lang="en-US" sz="1600">
                <a:ea typeface="BentonSans" charset="0"/>
                <a:cs typeface="BentonSans" charset="0"/>
                <a:sym typeface="Arial"/>
              </a:rPr>
              <a:t>A consensus algorithm as part of a blockchain is used to guarantee a</a:t>
            </a:r>
            <a:br>
              <a:rPr lang="en-US" sz="1600">
                <a:ea typeface="BentonSans" charset="0"/>
                <a:cs typeface="BentonSans" charset="0"/>
                <a:sym typeface="Arial"/>
              </a:rPr>
            </a:br>
            <a:r>
              <a:rPr lang="en-US" sz="1600" b="1">
                <a:ea typeface="BentonSans" charset="0"/>
                <a:cs typeface="BentonSans" charset="0"/>
                <a:sym typeface="Arial"/>
              </a:rPr>
              <a:t>consistent state</a:t>
            </a:r>
            <a:r>
              <a:rPr lang="en-US" sz="1600">
                <a:ea typeface="BentonSans" charset="0"/>
                <a:cs typeface="BentonSans" charset="0"/>
                <a:sym typeface="Arial"/>
              </a:rPr>
              <a:t> of the </a:t>
            </a:r>
            <a:r>
              <a:rPr lang="en-US" sz="1600" kern="0">
                <a:ea typeface="Arial Unicode MS" pitchFamily="34" charset="-128"/>
                <a:cs typeface="Arial Unicode MS" pitchFamily="34" charset="-128"/>
                <a:sym typeface="Arial"/>
              </a:rPr>
              <a:t>shared ledger/journal of transactions</a:t>
            </a:r>
            <a:r>
              <a:rPr lang="en-US" sz="1600">
                <a:ea typeface="BentonSans" charset="0"/>
                <a:cs typeface="BentonSans" charset="0"/>
                <a:sym typeface="Arial"/>
              </a:rPr>
              <a:t>. </a:t>
            </a:r>
          </a:p>
          <a:p>
            <a:pPr defTabSz="914133">
              <a:spcBef>
                <a:spcPts val="1600"/>
              </a:spcBef>
              <a:buSzPct val="25000"/>
            </a:pPr>
            <a:r>
              <a:rPr lang="en-US" sz="1600">
                <a:ea typeface="BentonSans" charset="0"/>
                <a:cs typeface="BentonSans" charset="0"/>
                <a:sym typeface="Arial"/>
              </a:rPr>
              <a:t>In </a:t>
            </a:r>
            <a:r>
              <a:rPr lang="en-US" sz="1600" b="1">
                <a:ea typeface="BentonSans" charset="0"/>
                <a:cs typeface="BentonSans" charset="0"/>
                <a:sym typeface="Arial"/>
              </a:rPr>
              <a:t>public blockchains </a:t>
            </a:r>
            <a:r>
              <a:rPr lang="en-US" sz="1600">
                <a:ea typeface="BentonSans" charset="0"/>
                <a:cs typeface="BentonSans" charset="0"/>
                <a:sym typeface="Arial"/>
              </a:rPr>
              <a:t>such as Bitcoin it leverages cryptographic functions requiring high computational power to guarantee consistent block creation in a network with anonymous participants.</a:t>
            </a:r>
          </a:p>
          <a:p>
            <a:pPr defTabSz="914133">
              <a:spcBef>
                <a:spcPts val="1600"/>
              </a:spcBef>
              <a:buSzPct val="25000"/>
            </a:pPr>
            <a:r>
              <a:rPr lang="en-US" sz="1600">
                <a:ea typeface="BentonSans" charset="0"/>
                <a:cs typeface="BentonSans" charset="0"/>
                <a:sym typeface="Arial"/>
              </a:rPr>
              <a:t>In </a:t>
            </a:r>
            <a:r>
              <a:rPr lang="en-US" sz="1600" b="1">
                <a:ea typeface="BentonSans" charset="0"/>
                <a:cs typeface="BentonSans" charset="0"/>
                <a:sym typeface="Arial"/>
              </a:rPr>
              <a:t>private/consortium blockchains </a:t>
            </a:r>
            <a:r>
              <a:rPr lang="en-US" sz="1600">
                <a:ea typeface="BentonSans" charset="0"/>
                <a:cs typeface="BentonSans" charset="0"/>
                <a:sym typeface="Arial"/>
              </a:rPr>
              <a:t>a consensus algorithm is used to solve the concurrency write problem only.</a:t>
            </a:r>
          </a:p>
        </p:txBody>
      </p:sp>
      <p:sp>
        <p:nvSpPr>
          <p:cNvPr id="26" name="Rectangle 25"/>
          <p:cNvSpPr/>
          <p:nvPr/>
        </p:nvSpPr>
        <p:spPr bwMode="gray">
          <a:xfrm>
            <a:off x="3264385" y="4496707"/>
            <a:ext cx="2300956" cy="1057948"/>
          </a:xfrm>
          <a:prstGeom prst="rect">
            <a:avLst/>
          </a:prstGeom>
          <a:noFill/>
          <a:ln w="19050" algn="ctr">
            <a:noFill/>
            <a:miter lim="800000"/>
            <a:headEnd/>
            <a:tailEnd/>
          </a:ln>
        </p:spPr>
        <p:txBody>
          <a:bodyPr lIns="0" tIns="96000" rIns="0" bIns="96000" rtlCol="0" anchor="t"/>
          <a:lstStyle/>
          <a:p>
            <a:pPr fontAlgn="base">
              <a:spcBef>
                <a:spcPct val="50000"/>
              </a:spcBef>
              <a:spcAft>
                <a:spcPct val="0"/>
              </a:spcAft>
              <a:buSzPct val="151000"/>
            </a:pPr>
            <a:r>
              <a:rPr lang="en-US" sz="1400" b="1" kern="0">
                <a:ea typeface="Arial Unicode MS" pitchFamily="34" charset="-128"/>
                <a:cs typeface="Arial Unicode MS" pitchFamily="34" charset="-128"/>
              </a:rPr>
              <a:t>Proof-of-Work:</a:t>
            </a:r>
          </a:p>
          <a:p>
            <a:pPr fontAlgn="base">
              <a:spcBef>
                <a:spcPct val="50000"/>
              </a:spcBef>
              <a:spcAft>
                <a:spcPct val="0"/>
              </a:spcAft>
              <a:buSzPct val="151000"/>
            </a:pPr>
            <a:r>
              <a:rPr lang="en-US" sz="1400" kern="0">
                <a:ea typeface="Arial Unicode MS" pitchFamily="34" charset="-128"/>
                <a:cs typeface="Arial Unicode MS" pitchFamily="34" charset="-128"/>
              </a:rPr>
              <a:t>For each block a crypto-graphical puzzle must be solved that requires massive computer power.</a:t>
            </a:r>
          </a:p>
          <a:p>
            <a:pPr fontAlgn="base">
              <a:spcBef>
                <a:spcPct val="50000"/>
              </a:spcBef>
              <a:spcAft>
                <a:spcPct val="0"/>
              </a:spcAft>
              <a:buSzPct val="151000"/>
            </a:pPr>
            <a:r>
              <a:rPr lang="en-US" sz="1400" kern="0">
                <a:ea typeface="Arial Unicode MS" pitchFamily="34" charset="-128"/>
                <a:cs typeface="Arial Unicode MS" pitchFamily="34" charset="-128"/>
              </a:rPr>
              <a:t>Assuming 51% good nodes the blockchain history can not be changed.</a:t>
            </a:r>
          </a:p>
          <a:p>
            <a:pPr fontAlgn="base">
              <a:spcBef>
                <a:spcPct val="50000"/>
              </a:spcBef>
              <a:spcAft>
                <a:spcPct val="0"/>
              </a:spcAft>
              <a:buSzPct val="151000"/>
            </a:pPr>
            <a:br>
              <a:rPr lang="en-US" sz="1400" kern="0">
                <a:ea typeface="Arial Unicode MS" pitchFamily="34" charset="-128"/>
                <a:cs typeface="Arial Unicode MS" pitchFamily="34" charset="-128"/>
              </a:rPr>
            </a:br>
            <a:endParaRPr lang="en-US" sz="1400" kern="0">
              <a:ea typeface="Arial Unicode MS" pitchFamily="34" charset="-128"/>
              <a:cs typeface="Arial Unicode MS" pitchFamily="34" charset="-128"/>
            </a:endParaRPr>
          </a:p>
        </p:txBody>
      </p:sp>
      <p:sp>
        <p:nvSpPr>
          <p:cNvPr id="27" name="Rectangle 26"/>
          <p:cNvSpPr/>
          <p:nvPr/>
        </p:nvSpPr>
        <p:spPr bwMode="gray">
          <a:xfrm>
            <a:off x="5848213" y="4496707"/>
            <a:ext cx="2480063" cy="1057948"/>
          </a:xfrm>
          <a:prstGeom prst="rect">
            <a:avLst/>
          </a:prstGeom>
          <a:noFill/>
          <a:ln w="19050" algn="ctr">
            <a:noFill/>
            <a:miter lim="800000"/>
            <a:headEnd/>
            <a:tailEnd/>
          </a:ln>
        </p:spPr>
        <p:txBody>
          <a:bodyPr lIns="0" tIns="96000" rIns="0" bIns="96000" rtlCol="0" anchor="t"/>
          <a:lstStyle/>
          <a:p>
            <a:pPr fontAlgn="base">
              <a:spcBef>
                <a:spcPct val="50000"/>
              </a:spcBef>
              <a:spcAft>
                <a:spcPct val="0"/>
              </a:spcAft>
              <a:buSzPct val="151000"/>
            </a:pPr>
            <a:r>
              <a:rPr lang="en-US" sz="1400" b="1" kern="0">
                <a:ea typeface="Arial Unicode MS" pitchFamily="34" charset="-128"/>
                <a:cs typeface="Arial Unicode MS" pitchFamily="34" charset="-128"/>
              </a:rPr>
              <a:t>Round-Robin Block Creation</a:t>
            </a:r>
            <a:r>
              <a:rPr lang="en-US" sz="1400"/>
              <a:t>:</a:t>
            </a:r>
          </a:p>
          <a:p>
            <a:pPr fontAlgn="base">
              <a:spcBef>
                <a:spcPct val="50000"/>
              </a:spcBef>
              <a:spcAft>
                <a:spcPct val="0"/>
              </a:spcAft>
              <a:buSzPct val="151000"/>
            </a:pPr>
            <a:r>
              <a:rPr lang="en-US" sz="1400" kern="0">
                <a:ea typeface="Arial Unicode MS" pitchFamily="34" charset="-128"/>
                <a:cs typeface="Arial Unicode MS" pitchFamily="34" charset="-128"/>
              </a:rPr>
              <a:t>One validator per block, working in a round-robin type of fashion. All validators are known and have permissions to create blocks.</a:t>
            </a:r>
          </a:p>
          <a:p>
            <a:pPr fontAlgn="base">
              <a:spcBef>
                <a:spcPct val="50000"/>
              </a:spcBef>
              <a:spcAft>
                <a:spcPct val="0"/>
              </a:spcAft>
              <a:buSzPct val="151000"/>
            </a:pPr>
            <a:r>
              <a:rPr lang="en-US" sz="1400" kern="0">
                <a:ea typeface="Arial Unicode MS" pitchFamily="34" charset="-128"/>
                <a:cs typeface="Arial Unicode MS" pitchFamily="34" charset="-128"/>
              </a:rPr>
              <a:t>In private blockchain sufficient as participants are well known.</a:t>
            </a:r>
          </a:p>
        </p:txBody>
      </p:sp>
      <p:sp>
        <p:nvSpPr>
          <p:cNvPr id="28" name="Rectangle 27"/>
          <p:cNvSpPr/>
          <p:nvPr/>
        </p:nvSpPr>
        <p:spPr bwMode="gray">
          <a:xfrm>
            <a:off x="8518679" y="4496707"/>
            <a:ext cx="2322553" cy="1057948"/>
          </a:xfrm>
          <a:prstGeom prst="rect">
            <a:avLst/>
          </a:prstGeom>
          <a:noFill/>
          <a:ln w="19050" algn="ctr">
            <a:noFill/>
            <a:miter lim="800000"/>
            <a:headEnd/>
            <a:tailEnd/>
          </a:ln>
        </p:spPr>
        <p:txBody>
          <a:bodyPr lIns="0" tIns="96000" rIns="0" bIns="96000" rtlCol="0" anchor="t"/>
          <a:lstStyle/>
          <a:p>
            <a:pPr fontAlgn="base">
              <a:spcBef>
                <a:spcPct val="50000"/>
              </a:spcBef>
              <a:spcAft>
                <a:spcPct val="0"/>
              </a:spcAft>
              <a:buSzPct val="151000"/>
            </a:pPr>
            <a:r>
              <a:rPr lang="en-US" sz="1400" b="1" kern="0">
                <a:ea typeface="Arial Unicode MS" pitchFamily="34" charset="-128"/>
                <a:cs typeface="Arial Unicode MS" pitchFamily="34" charset="-128"/>
              </a:rPr>
              <a:t>Practical Byzantine Fault Tolerance (PBFT):</a:t>
            </a:r>
          </a:p>
          <a:p>
            <a:pPr fontAlgn="base">
              <a:spcBef>
                <a:spcPct val="50000"/>
              </a:spcBef>
              <a:spcAft>
                <a:spcPct val="0"/>
              </a:spcAft>
              <a:buSzPct val="151000"/>
            </a:pPr>
            <a:r>
              <a:rPr lang="en-US" sz="1400" kern="0">
                <a:ea typeface="Arial Unicode MS" pitchFamily="34" charset="-128"/>
                <a:cs typeface="Arial Unicode MS" pitchFamily="34" charset="-128"/>
              </a:rPr>
              <a:t>It is a consensus algorithm that tolerates the failures known of a minority of nodes.</a:t>
            </a:r>
          </a:p>
          <a:p>
            <a:pPr fontAlgn="base">
              <a:spcBef>
                <a:spcPct val="50000"/>
              </a:spcBef>
              <a:spcAft>
                <a:spcPct val="0"/>
              </a:spcAft>
              <a:buSzPct val="151000"/>
            </a:pPr>
            <a:r>
              <a:rPr lang="en-US" sz="1400" kern="0">
                <a:ea typeface="Arial Unicode MS" pitchFamily="34" charset="-128"/>
                <a:cs typeface="Arial Unicode MS" pitchFamily="34" charset="-128"/>
              </a:rPr>
              <a:t>The majority of nodes determines the valid blocks.</a:t>
            </a:r>
          </a:p>
        </p:txBody>
      </p:sp>
      <p:sp>
        <p:nvSpPr>
          <p:cNvPr id="3" name="TextBox 2"/>
          <p:cNvSpPr txBox="1"/>
          <p:nvPr/>
        </p:nvSpPr>
        <p:spPr>
          <a:xfrm>
            <a:off x="552587" y="4116215"/>
            <a:ext cx="2308324"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b="1" kern="0">
                <a:solidFill>
                  <a:schemeClr val="accent1"/>
                </a:solidFill>
                <a:ea typeface="Arial Unicode MS" pitchFamily="34" charset="-128"/>
                <a:cs typeface="Arial Unicode MS" pitchFamily="34" charset="-128"/>
              </a:rPr>
              <a:t>Blockchain Platform:</a:t>
            </a:r>
          </a:p>
        </p:txBody>
      </p:sp>
      <p:sp>
        <p:nvSpPr>
          <p:cNvPr id="33" name="Rectangle 32"/>
          <p:cNvSpPr/>
          <p:nvPr/>
        </p:nvSpPr>
        <p:spPr bwMode="gray">
          <a:xfrm>
            <a:off x="5848213" y="4065683"/>
            <a:ext cx="2480063" cy="365760"/>
          </a:xfrm>
          <a:prstGeom prst="rect">
            <a:avLst/>
          </a:prstGeom>
          <a:solidFill>
            <a:schemeClr val="accent1"/>
          </a:solidFill>
          <a:ln w="9525" algn="ctr">
            <a:noFill/>
            <a:miter lim="800000"/>
            <a:headEnd/>
            <a:tailEnd/>
          </a:ln>
        </p:spPr>
        <p:txBody>
          <a:bodyPr lIns="0" tIns="96000" rIns="0" bIns="96000" rtlCol="0" anchor="ctr"/>
          <a:lstStyle/>
          <a:p>
            <a:pPr algn="ctr" defTabSz="1219200" fontAlgn="base">
              <a:spcAft>
                <a:spcPct val="0"/>
              </a:spcAft>
              <a:buClr>
                <a:srgbClr val="F0AB00"/>
              </a:buClr>
              <a:buSzPct val="80000"/>
            </a:pPr>
            <a:r>
              <a:rPr lang="en-US" sz="1334" b="1" kern="0">
                <a:solidFill>
                  <a:schemeClr val="bg1">
                    <a:lumMod val="95000"/>
                  </a:schemeClr>
                </a:solidFill>
                <a:latin typeface="BentonSans Bold" panose="02000803000000020004" pitchFamily="2" charset="0"/>
                <a:ea typeface="Arial Unicode MS" pitchFamily="34" charset="-128"/>
                <a:cs typeface="Arial Unicode MS" pitchFamily="34" charset="-128"/>
              </a:rPr>
              <a:t>Multichain</a:t>
            </a:r>
          </a:p>
        </p:txBody>
      </p:sp>
      <p:sp>
        <p:nvSpPr>
          <p:cNvPr id="34" name="Rectangle 33"/>
          <p:cNvSpPr/>
          <p:nvPr/>
        </p:nvSpPr>
        <p:spPr bwMode="gray">
          <a:xfrm>
            <a:off x="8495732" y="4071834"/>
            <a:ext cx="2345500" cy="365760"/>
          </a:xfrm>
          <a:prstGeom prst="rect">
            <a:avLst/>
          </a:prstGeom>
          <a:solidFill>
            <a:schemeClr val="accent1"/>
          </a:solidFill>
          <a:ln w="9525" algn="ctr">
            <a:noFill/>
            <a:miter lim="800000"/>
            <a:headEnd/>
            <a:tailEnd/>
          </a:ln>
        </p:spPr>
        <p:txBody>
          <a:bodyPr lIns="0" tIns="96000" rIns="0" bIns="96000" rtlCol="0" anchor="ctr"/>
          <a:lstStyle/>
          <a:p>
            <a:pPr algn="ctr" defTabSz="1219200" fontAlgn="base">
              <a:spcAft>
                <a:spcPct val="0"/>
              </a:spcAft>
              <a:buClr>
                <a:srgbClr val="F0AB00"/>
              </a:buClr>
              <a:buSzPct val="80000"/>
            </a:pPr>
            <a:r>
              <a:rPr lang="en-US" sz="1334" b="1" kern="0" err="1">
                <a:solidFill>
                  <a:schemeClr val="bg1">
                    <a:lumMod val="95000"/>
                  </a:schemeClr>
                </a:solidFill>
                <a:latin typeface="BentonSans Bold" panose="02000803000000020004" pitchFamily="2" charset="0"/>
                <a:ea typeface="Arial Unicode MS" pitchFamily="34" charset="-128"/>
                <a:cs typeface="Arial Unicode MS" pitchFamily="34" charset="-128"/>
              </a:rPr>
              <a:t>Hyperledger</a:t>
            </a:r>
            <a:endParaRPr lang="en-US" sz="1334" b="1" kern="0">
              <a:solidFill>
                <a:schemeClr val="bg1">
                  <a:lumMod val="95000"/>
                </a:schemeClr>
              </a:solidFill>
              <a:latin typeface="BentonSans Bold" panose="02000803000000020004" pitchFamily="2" charset="0"/>
              <a:ea typeface="Arial Unicode MS" pitchFamily="34" charset="-128"/>
              <a:cs typeface="Arial Unicode MS" pitchFamily="34" charset="-128"/>
            </a:endParaRPr>
          </a:p>
        </p:txBody>
      </p:sp>
      <p:sp>
        <p:nvSpPr>
          <p:cNvPr id="4" name="TextBox 3"/>
          <p:cNvSpPr txBox="1"/>
          <p:nvPr/>
        </p:nvSpPr>
        <p:spPr>
          <a:xfrm>
            <a:off x="11055462" y="4065222"/>
            <a:ext cx="230832"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b="1" kern="0">
                <a:ea typeface="Arial Unicode MS" pitchFamily="34" charset="-128"/>
                <a:cs typeface="Arial Unicode MS" pitchFamily="34" charset="-128"/>
              </a:rPr>
              <a:t>…</a:t>
            </a:r>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rcRect l="3953" r="3953"/>
          <a:stretch>
            <a:fillRect/>
          </a:stretch>
        </p:blipFill>
        <p:spPr>
          <a:xfrm>
            <a:off x="685620" y="1428247"/>
            <a:ext cx="2175291" cy="2361928"/>
          </a:xfrm>
          <a:prstGeom prst="rect">
            <a:avLst/>
          </a:prstGeom>
          <a:solidFill>
            <a:schemeClr val="bg1">
              <a:alpha val="70000"/>
            </a:schemeClr>
          </a:solidFill>
        </p:spPr>
      </p:pic>
    </p:spTree>
    <p:extLst>
      <p:ext uri="{BB962C8B-B14F-4D97-AF65-F5344CB8AC3E}">
        <p14:creationId xmlns:p14="http://schemas.microsoft.com/office/powerpoint/2010/main" val="41193543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5296" y="503767"/>
            <a:ext cx="11183887" cy="492200"/>
          </a:xfrm>
        </p:spPr>
        <p:txBody>
          <a:bodyPr/>
          <a:lstStyle/>
          <a:p>
            <a:r>
              <a:rPr lang="en-US" sz="3199">
                <a:solidFill>
                  <a:schemeClr val="accent2"/>
                </a:solidFill>
              </a:rPr>
              <a:t>Overview: Smart Contracts in Blockchains</a:t>
            </a:r>
          </a:p>
        </p:txBody>
      </p:sp>
      <p:sp>
        <p:nvSpPr>
          <p:cNvPr id="25" name="Rectangle 24"/>
          <p:cNvSpPr/>
          <p:nvPr/>
        </p:nvSpPr>
        <p:spPr bwMode="gray">
          <a:xfrm>
            <a:off x="3289452" y="1853249"/>
            <a:ext cx="8334854" cy="1964937"/>
          </a:xfrm>
          <a:prstGeom prst="rect">
            <a:avLst/>
          </a:prstGeom>
          <a:noFill/>
          <a:ln w="19050" algn="ctr">
            <a:noFill/>
            <a:miter lim="800000"/>
            <a:headEnd/>
            <a:tailEnd/>
          </a:ln>
        </p:spPr>
        <p:txBody>
          <a:bodyPr lIns="0" tIns="96000" rIns="0" bIns="96000" rtlCol="0" anchor="t"/>
          <a:lstStyle/>
          <a:p>
            <a:pPr defTabSz="914133">
              <a:spcBef>
                <a:spcPts val="1600"/>
              </a:spcBef>
              <a:buSzPct val="25000"/>
            </a:pPr>
            <a:r>
              <a:rPr lang="en-US" sz="2000">
                <a:ea typeface="BentonSans" charset="0"/>
                <a:cs typeface="BentonSans" charset="0"/>
                <a:sym typeface="Arial"/>
              </a:rPr>
              <a:t>A </a:t>
            </a:r>
            <a:r>
              <a:rPr lang="en-US" sz="2000" b="1">
                <a:ea typeface="BentonSans" charset="0"/>
                <a:cs typeface="BentonSans" charset="0"/>
                <a:sym typeface="Arial"/>
              </a:rPr>
              <a:t>smart contract </a:t>
            </a:r>
            <a:r>
              <a:rPr lang="en-US" sz="2000">
                <a:ea typeface="BentonSans" charset="0"/>
                <a:cs typeface="BentonSans" charset="0"/>
                <a:sym typeface="Arial"/>
              </a:rPr>
              <a:t>is a piece of code embedded in the Blockchain </a:t>
            </a:r>
            <a:br>
              <a:rPr lang="en-US" sz="2000">
                <a:ea typeface="BentonSans" charset="0"/>
                <a:cs typeface="BentonSans" charset="0"/>
                <a:sym typeface="Arial"/>
              </a:rPr>
            </a:br>
            <a:r>
              <a:rPr lang="en-US" sz="2000">
                <a:ea typeface="BentonSans" charset="0"/>
                <a:cs typeface="BentonSans" charset="0"/>
                <a:sym typeface="Arial"/>
              </a:rPr>
              <a:t>and being executed by each validator.</a:t>
            </a:r>
          </a:p>
          <a:p>
            <a:pPr defTabSz="914133">
              <a:spcBef>
                <a:spcPts val="1600"/>
              </a:spcBef>
              <a:buSzPct val="25000"/>
            </a:pPr>
            <a:r>
              <a:rPr lang="en-US" sz="2000">
                <a:ea typeface="BentonSans" charset="0"/>
                <a:cs typeface="BentonSans" charset="0"/>
                <a:sym typeface="Arial"/>
              </a:rPr>
              <a:t>It can represent a </a:t>
            </a:r>
            <a:r>
              <a:rPr lang="en-US" sz="2000" b="1">
                <a:ea typeface="BentonSans" charset="0"/>
                <a:cs typeface="BentonSans" charset="0"/>
                <a:sym typeface="Arial"/>
              </a:rPr>
              <a:t>business contract </a:t>
            </a:r>
            <a:r>
              <a:rPr lang="en-US" sz="2000">
                <a:ea typeface="BentonSans" charset="0"/>
                <a:cs typeface="BentonSans" charset="0"/>
                <a:sym typeface="Arial"/>
              </a:rPr>
              <a:t>and guarantees </a:t>
            </a:r>
            <a:r>
              <a:rPr lang="en-US" sz="2000" b="1">
                <a:ea typeface="BentonSans" charset="0"/>
                <a:cs typeface="BentonSans" charset="0"/>
                <a:sym typeface="Arial"/>
              </a:rPr>
              <a:t>automation of</a:t>
            </a:r>
            <a:br>
              <a:rPr lang="en-US" sz="2000" b="1">
                <a:ea typeface="BentonSans" charset="0"/>
                <a:cs typeface="BentonSans" charset="0"/>
                <a:sym typeface="Arial"/>
              </a:rPr>
            </a:br>
            <a:r>
              <a:rPr lang="en-US" sz="2000" b="1">
                <a:ea typeface="BentonSans" charset="0"/>
                <a:cs typeface="BentonSans" charset="0"/>
                <a:sym typeface="Arial"/>
              </a:rPr>
              <a:t>business rule execution</a:t>
            </a:r>
            <a:r>
              <a:rPr lang="en-US" sz="2000">
                <a:ea typeface="BentonSans" charset="0"/>
                <a:cs typeface="BentonSans" charset="0"/>
                <a:sym typeface="Arial"/>
              </a:rPr>
              <a:t>.</a:t>
            </a:r>
          </a:p>
          <a:p>
            <a:pPr defTabSz="914133">
              <a:spcBef>
                <a:spcPts val="1600"/>
              </a:spcBef>
              <a:buSzPct val="25000"/>
            </a:pPr>
            <a:r>
              <a:rPr lang="en-US" sz="2000">
                <a:ea typeface="BentonSans" charset="0"/>
                <a:cs typeface="BentonSans" charset="0"/>
                <a:sym typeface="Arial"/>
              </a:rPr>
              <a:t>Smart contract is a new concept and creates challenges:</a:t>
            </a:r>
          </a:p>
          <a:p>
            <a:pPr marL="342900" indent="-342900" defTabSz="914133">
              <a:spcBef>
                <a:spcPts val="600"/>
              </a:spcBef>
              <a:buSzPct val="80000"/>
              <a:buFont typeface="Wingdings" panose="05000000000000000000" pitchFamily="2" charset="2"/>
              <a:buChar char="Ø"/>
            </a:pPr>
            <a:r>
              <a:rPr lang="en-US" sz="1600">
                <a:ea typeface="BentonSans" charset="0"/>
                <a:cs typeface="BentonSans" charset="0"/>
                <a:sym typeface="Arial"/>
              </a:rPr>
              <a:t>Code is Law philosophy is not the same as human interpretation of law</a:t>
            </a:r>
          </a:p>
          <a:p>
            <a:pPr marL="342900" indent="-342900" defTabSz="914133">
              <a:spcBef>
                <a:spcPts val="600"/>
              </a:spcBef>
              <a:buSzPct val="80000"/>
              <a:buFont typeface="Wingdings" panose="05000000000000000000" pitchFamily="2" charset="2"/>
              <a:buChar char="Ø"/>
            </a:pPr>
            <a:r>
              <a:rPr lang="en-US" sz="1600">
                <a:ea typeface="BentonSans" charset="0"/>
                <a:cs typeface="BentonSans" charset="0"/>
                <a:sym typeface="Arial"/>
              </a:rPr>
              <a:t>Decentral code execution requires a new development paradigm </a:t>
            </a:r>
          </a:p>
          <a:p>
            <a:pPr marL="342900" indent="-342900" defTabSz="914133">
              <a:spcBef>
                <a:spcPts val="600"/>
              </a:spcBef>
              <a:buSzPct val="80000"/>
              <a:buFont typeface="Wingdings" panose="05000000000000000000" pitchFamily="2" charset="2"/>
              <a:buChar char="Ø"/>
            </a:pPr>
            <a:r>
              <a:rPr lang="en-US" sz="1600">
                <a:ea typeface="BentonSans" charset="0"/>
                <a:cs typeface="BentonSans" charset="0"/>
                <a:sym typeface="Arial"/>
              </a:rPr>
              <a:t>Execution of Smart Contracts in VMs increases complexity of the blockchain platform</a:t>
            </a:r>
          </a:p>
          <a:p>
            <a:pPr marL="342900" indent="-342900" defTabSz="914133">
              <a:spcBef>
                <a:spcPts val="600"/>
              </a:spcBef>
              <a:buSzPct val="80000"/>
              <a:buFont typeface="Wingdings" panose="05000000000000000000" pitchFamily="2" charset="2"/>
              <a:buChar char="Ø"/>
            </a:pPr>
            <a:r>
              <a:rPr lang="en-US" sz="1600">
                <a:ea typeface="BentonSans" charset="0"/>
                <a:cs typeface="BentonSans" charset="0"/>
                <a:sym typeface="Arial"/>
              </a:rPr>
              <a:t>Security issues in Smart Contracts can result in much higher being published in public blockchains </a:t>
            </a:r>
          </a:p>
          <a:p>
            <a:pPr marL="342900" indent="-342900" defTabSz="914133">
              <a:spcBef>
                <a:spcPts val="1600"/>
              </a:spcBef>
              <a:buSzPct val="25000"/>
              <a:buFont typeface="Wingdings" panose="05000000000000000000" pitchFamily="2" charset="2"/>
              <a:buChar char="Ø"/>
            </a:pPr>
            <a:endParaRPr lang="en-US" sz="2000">
              <a:ea typeface="BentonSans" charset="0"/>
              <a:cs typeface="BentonSans" charset="0"/>
              <a:sym typeface="Arial"/>
            </a:endParaRPr>
          </a:p>
          <a:p>
            <a:pPr defTabSz="914133">
              <a:spcBef>
                <a:spcPts val="1600"/>
              </a:spcBef>
              <a:buSzPct val="25000"/>
            </a:pPr>
            <a:endParaRPr lang="en-US" sz="2000">
              <a:ea typeface="BentonSans" charset="0"/>
              <a:cs typeface="BentonSans" charset="0"/>
              <a:sym typeface="Arial"/>
            </a:endParaRPr>
          </a:p>
        </p:txBody>
      </p:sp>
      <p:pic>
        <p:nvPicPr>
          <p:cNvPr id="4" name="Picture 3"/>
          <p:cNvPicPr>
            <a:picLocks noChangeAspect="1"/>
          </p:cNvPicPr>
          <p:nvPr/>
        </p:nvPicPr>
        <p:blipFill>
          <a:blip r:embed="rId3"/>
          <a:stretch>
            <a:fillRect/>
          </a:stretch>
        </p:blipFill>
        <p:spPr>
          <a:xfrm>
            <a:off x="377504" y="1465838"/>
            <a:ext cx="2690346" cy="2690346"/>
          </a:xfrm>
          <a:prstGeom prst="rect">
            <a:avLst/>
          </a:prstGeom>
        </p:spPr>
      </p:pic>
    </p:spTree>
    <p:extLst>
      <p:ext uri="{BB962C8B-B14F-4D97-AF65-F5344CB8AC3E}">
        <p14:creationId xmlns:p14="http://schemas.microsoft.com/office/powerpoint/2010/main" val="33037080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mn-lt"/>
              </a:rPr>
              <a:t>Blockchain and Databases – when to use what</a:t>
            </a:r>
            <a:endParaRPr lang="en-US" i="1" dirty="0">
              <a:latin typeface="+mn-lt"/>
            </a:endParaRPr>
          </a:p>
        </p:txBody>
      </p:sp>
      <p:pic>
        <p:nvPicPr>
          <p:cNvPr id="28" name="Picture 27"/>
          <p:cNvPicPr>
            <a:picLocks noChangeAspect="1"/>
          </p:cNvPicPr>
          <p:nvPr/>
        </p:nvPicPr>
        <p:blipFill>
          <a:blip r:embed="rId3"/>
          <a:stretch>
            <a:fillRect/>
          </a:stretch>
        </p:blipFill>
        <p:spPr>
          <a:xfrm>
            <a:off x="3506819" y="873332"/>
            <a:ext cx="7111511" cy="5534025"/>
          </a:xfrm>
          <a:prstGeom prst="rect">
            <a:avLst/>
          </a:prstGeom>
        </p:spPr>
      </p:pic>
    </p:spTree>
    <p:extLst>
      <p:ext uri="{BB962C8B-B14F-4D97-AF65-F5344CB8AC3E}">
        <p14:creationId xmlns:p14="http://schemas.microsoft.com/office/powerpoint/2010/main" val="3094311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36"/>
          <p:cNvSpPr/>
          <p:nvPr/>
        </p:nvSpPr>
        <p:spPr bwMode="gray">
          <a:xfrm>
            <a:off x="1389888" y="1609344"/>
            <a:ext cx="7845552" cy="4297680"/>
          </a:xfrm>
          <a:custGeom>
            <a:avLst/>
            <a:gdLst>
              <a:gd name="connsiteX0" fmla="*/ 7845552 w 7845552"/>
              <a:gd name="connsiteY0" fmla="*/ 0 h 4297680"/>
              <a:gd name="connsiteX1" fmla="*/ 5010912 w 7845552"/>
              <a:gd name="connsiteY1" fmla="*/ 3364992 h 4297680"/>
              <a:gd name="connsiteX2" fmla="*/ 0 w 7845552"/>
              <a:gd name="connsiteY2" fmla="*/ 4297680 h 4297680"/>
            </a:gdLst>
            <a:ahLst/>
            <a:cxnLst>
              <a:cxn ang="0">
                <a:pos x="connsiteX0" y="connsiteY0"/>
              </a:cxn>
              <a:cxn ang="0">
                <a:pos x="connsiteX1" y="connsiteY1"/>
              </a:cxn>
              <a:cxn ang="0">
                <a:pos x="connsiteX2" y="connsiteY2"/>
              </a:cxn>
            </a:cxnLst>
            <a:rect l="l" t="t" r="r" b="b"/>
            <a:pathLst>
              <a:path w="7845552" h="4297680">
                <a:moveTo>
                  <a:pt x="7845552" y="0"/>
                </a:moveTo>
                <a:cubicBezTo>
                  <a:pt x="7082028" y="1324356"/>
                  <a:pt x="6318504" y="2648712"/>
                  <a:pt x="5010912" y="3364992"/>
                </a:cubicBezTo>
                <a:cubicBezTo>
                  <a:pt x="3703320" y="4081272"/>
                  <a:pt x="0" y="4297680"/>
                  <a:pt x="0" y="4297680"/>
                </a:cubicBezTo>
              </a:path>
            </a:pathLst>
          </a:custGeom>
          <a:noFill/>
          <a:ln w="6350" algn="ctr">
            <a:solidFill>
              <a:schemeClr val="tx1"/>
            </a:solidFill>
            <a:miter lim="800000"/>
            <a:headEnd/>
            <a:tailEnd/>
          </a:ln>
        </p:spPr>
        <p:txBody>
          <a:bodyPr rtlCol="0" anchor="ctr"/>
          <a:lstStyle/>
          <a:p>
            <a:pPr algn="ctr"/>
            <a:endParaRPr lang="en-US"/>
          </a:p>
        </p:txBody>
      </p:sp>
      <p:sp>
        <p:nvSpPr>
          <p:cNvPr id="3" name="Title 2"/>
          <p:cNvSpPr>
            <a:spLocks noGrp="1"/>
          </p:cNvSpPr>
          <p:nvPr>
            <p:ph type="title"/>
          </p:nvPr>
        </p:nvSpPr>
        <p:spPr/>
        <p:txBody>
          <a:bodyPr/>
          <a:lstStyle/>
          <a:p>
            <a:r>
              <a:rPr lang="en-US" dirty="0"/>
              <a:t>The value-add of Blockchain </a:t>
            </a:r>
          </a:p>
        </p:txBody>
      </p:sp>
      <p:sp>
        <p:nvSpPr>
          <p:cNvPr id="7" name="TextBox 6"/>
          <p:cNvSpPr txBox="1"/>
          <p:nvPr/>
        </p:nvSpPr>
        <p:spPr>
          <a:xfrm>
            <a:off x="8837923" y="5486399"/>
            <a:ext cx="910506" cy="492443"/>
          </a:xfrm>
          <a:prstGeom prst="rect">
            <a:avLst/>
          </a:prstGeom>
          <a:noFill/>
        </p:spPr>
        <p:txBody>
          <a:bodyPr wrap="none" lIns="0" tIns="0" rIns="0" bIns="0" rtlCol="0" anchor="b">
            <a:noAutofit/>
          </a:bodyPr>
          <a:lstStyle/>
          <a:p>
            <a:pPr algn="ctr" fontAlgn="base">
              <a:spcBef>
                <a:spcPct val="50000"/>
              </a:spcBef>
              <a:spcAft>
                <a:spcPct val="0"/>
              </a:spcAft>
              <a:buClr>
                <a:srgbClr val="F0AB00"/>
              </a:buClr>
              <a:buSzPct val="80000"/>
            </a:pPr>
            <a:r>
              <a:rPr lang="en-US" sz="1600" b="1" kern="0" dirty="0">
                <a:ea typeface="Arial Unicode MS" pitchFamily="34" charset="-128"/>
                <a:cs typeface="Arial Unicode MS" pitchFamily="34" charset="-128"/>
              </a:rPr>
              <a:t>2030</a:t>
            </a:r>
            <a:endParaRPr lang="en-US" sz="1050" b="1" kern="0" dirty="0">
              <a:ea typeface="Arial Unicode MS" pitchFamily="34" charset="-128"/>
              <a:cs typeface="Arial Unicode MS" pitchFamily="34" charset="-128"/>
            </a:endParaRPr>
          </a:p>
        </p:txBody>
      </p:sp>
      <p:sp>
        <p:nvSpPr>
          <p:cNvPr id="8" name="TextBox 7"/>
          <p:cNvSpPr txBox="1"/>
          <p:nvPr/>
        </p:nvSpPr>
        <p:spPr>
          <a:xfrm>
            <a:off x="5915740" y="3964024"/>
            <a:ext cx="987450" cy="738664"/>
          </a:xfrm>
          <a:prstGeom prst="rect">
            <a:avLst/>
          </a:prstGeom>
          <a:noFill/>
        </p:spPr>
        <p:txBody>
          <a:bodyPr wrap="none" lIns="0" tIns="0" rIns="0" bIns="0" rtlCol="0">
            <a:spAutoFit/>
          </a:bodyPr>
          <a:lstStyle/>
          <a:p>
            <a:pPr algn="ctr" fontAlgn="base">
              <a:spcBef>
                <a:spcPct val="50000"/>
              </a:spcBef>
              <a:spcAft>
                <a:spcPct val="0"/>
              </a:spcAft>
              <a:buClr>
                <a:srgbClr val="F0AB00"/>
              </a:buClr>
              <a:buSzPct val="80000"/>
            </a:pPr>
            <a:r>
              <a:rPr lang="en-US" sz="2400" b="1" kern="0" dirty="0">
                <a:ea typeface="Arial Unicode MS" pitchFamily="34" charset="-128"/>
                <a:cs typeface="Arial Unicode MS" pitchFamily="34" charset="-128"/>
              </a:rPr>
              <a:t>$176 </a:t>
            </a:r>
            <a:br>
              <a:rPr lang="en-US" sz="2400" b="1" kern="0" dirty="0">
                <a:ea typeface="Arial Unicode MS" pitchFamily="34" charset="-128"/>
                <a:cs typeface="Arial Unicode MS" pitchFamily="34" charset="-128"/>
              </a:rPr>
            </a:br>
            <a:r>
              <a:rPr lang="en-US" sz="2400" b="1" kern="0" dirty="0">
                <a:ea typeface="Arial Unicode MS" pitchFamily="34" charset="-128"/>
                <a:cs typeface="Arial Unicode MS" pitchFamily="34" charset="-128"/>
              </a:rPr>
              <a:t>billion </a:t>
            </a:r>
          </a:p>
        </p:txBody>
      </p:sp>
      <p:sp>
        <p:nvSpPr>
          <p:cNvPr id="10" name="Oval 9"/>
          <p:cNvSpPr/>
          <p:nvPr/>
        </p:nvSpPr>
        <p:spPr bwMode="gray">
          <a:xfrm>
            <a:off x="6237572" y="4802392"/>
            <a:ext cx="343786" cy="343786"/>
          </a:xfrm>
          <a:prstGeom prst="ellipse">
            <a:avLst/>
          </a:prstGeom>
          <a:solidFill>
            <a:schemeClr val="accent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1" name="Oval 10"/>
          <p:cNvSpPr/>
          <p:nvPr/>
        </p:nvSpPr>
        <p:spPr bwMode="gray">
          <a:xfrm>
            <a:off x="9055559" y="1456600"/>
            <a:ext cx="343786" cy="343786"/>
          </a:xfrm>
          <a:prstGeom prst="ellipse">
            <a:avLst/>
          </a:prstGeom>
          <a:solidFill>
            <a:schemeClr val="accent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2" name="TextBox 11"/>
          <p:cNvSpPr txBox="1"/>
          <p:nvPr/>
        </p:nvSpPr>
        <p:spPr>
          <a:xfrm>
            <a:off x="8716094" y="634663"/>
            <a:ext cx="1022716" cy="738664"/>
          </a:xfrm>
          <a:prstGeom prst="rect">
            <a:avLst/>
          </a:prstGeom>
          <a:noFill/>
        </p:spPr>
        <p:txBody>
          <a:bodyPr wrap="none" lIns="0" tIns="0" rIns="0" bIns="0" rtlCol="0">
            <a:spAutoFit/>
          </a:bodyPr>
          <a:lstStyle/>
          <a:p>
            <a:pPr algn="ctr" fontAlgn="base">
              <a:spcBef>
                <a:spcPct val="50000"/>
              </a:spcBef>
              <a:spcAft>
                <a:spcPct val="0"/>
              </a:spcAft>
              <a:buClr>
                <a:srgbClr val="F0AB00"/>
              </a:buClr>
              <a:buSzPct val="80000"/>
            </a:pPr>
            <a:r>
              <a:rPr lang="en-US" sz="2400" b="1" kern="0" dirty="0">
                <a:ea typeface="Arial Unicode MS" pitchFamily="34" charset="-128"/>
                <a:cs typeface="Arial Unicode MS" pitchFamily="34" charset="-128"/>
              </a:rPr>
              <a:t>$3.1</a:t>
            </a:r>
            <a:br>
              <a:rPr lang="en-US" sz="2400" b="1" kern="0" dirty="0">
                <a:ea typeface="Arial Unicode MS" pitchFamily="34" charset="-128"/>
                <a:cs typeface="Arial Unicode MS" pitchFamily="34" charset="-128"/>
              </a:rPr>
            </a:br>
            <a:r>
              <a:rPr lang="en-US" sz="2400" b="1" kern="0" dirty="0">
                <a:ea typeface="Arial Unicode MS" pitchFamily="34" charset="-128"/>
                <a:cs typeface="Arial Unicode MS" pitchFamily="34" charset="-128"/>
              </a:rPr>
              <a:t>trillion </a:t>
            </a:r>
          </a:p>
        </p:txBody>
      </p:sp>
      <p:cxnSp>
        <p:nvCxnSpPr>
          <p:cNvPr id="16" name="Straight Arrow Connector 15"/>
          <p:cNvCxnSpPr/>
          <p:nvPr/>
        </p:nvCxnSpPr>
        <p:spPr>
          <a:xfrm flipV="1">
            <a:off x="1389888" y="6106432"/>
            <a:ext cx="9139747" cy="30226"/>
          </a:xfrm>
          <a:prstGeom prst="straightConnector1">
            <a:avLst/>
          </a:prstGeom>
          <a:ln w="9525">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7" idx="2"/>
          </p:cNvCxnSpPr>
          <p:nvPr/>
        </p:nvCxnSpPr>
        <p:spPr>
          <a:xfrm>
            <a:off x="9293176" y="5978842"/>
            <a:ext cx="0" cy="315632"/>
          </a:xfrm>
          <a:prstGeom prst="line">
            <a:avLst/>
          </a:prstGeom>
          <a:ln w="952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954212" y="5486399"/>
            <a:ext cx="910506" cy="492443"/>
          </a:xfrm>
          <a:prstGeom prst="rect">
            <a:avLst/>
          </a:prstGeom>
          <a:noFill/>
        </p:spPr>
        <p:txBody>
          <a:bodyPr wrap="none" lIns="0" tIns="0" rIns="0" bIns="0" rtlCol="0" anchor="b">
            <a:noAutofit/>
          </a:bodyPr>
          <a:lstStyle/>
          <a:p>
            <a:pPr algn="ctr" fontAlgn="base">
              <a:spcBef>
                <a:spcPct val="50000"/>
              </a:spcBef>
              <a:spcAft>
                <a:spcPct val="0"/>
              </a:spcAft>
              <a:buClr>
                <a:srgbClr val="F0AB00"/>
              </a:buClr>
              <a:buSzPct val="80000"/>
            </a:pPr>
            <a:r>
              <a:rPr lang="en-US" sz="1600" b="1" kern="0" dirty="0">
                <a:ea typeface="Arial Unicode MS" pitchFamily="34" charset="-128"/>
                <a:cs typeface="Arial Unicode MS" pitchFamily="34" charset="-128"/>
              </a:rPr>
              <a:t>2025</a:t>
            </a:r>
            <a:endParaRPr lang="en-US" sz="1050" b="1" kern="0" dirty="0">
              <a:ea typeface="Arial Unicode MS" pitchFamily="34" charset="-128"/>
              <a:cs typeface="Arial Unicode MS" pitchFamily="34" charset="-128"/>
            </a:endParaRPr>
          </a:p>
        </p:txBody>
      </p:sp>
      <p:cxnSp>
        <p:nvCxnSpPr>
          <p:cNvPr id="27" name="Straight Connector 26"/>
          <p:cNvCxnSpPr>
            <a:stCxn id="26" idx="2"/>
          </p:cNvCxnSpPr>
          <p:nvPr/>
        </p:nvCxnSpPr>
        <p:spPr>
          <a:xfrm>
            <a:off x="6409465" y="5978842"/>
            <a:ext cx="0" cy="315632"/>
          </a:xfrm>
          <a:prstGeom prst="line">
            <a:avLst/>
          </a:prstGeom>
          <a:ln w="952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3525754" y="5978842"/>
            <a:ext cx="1" cy="315632"/>
          </a:xfrm>
          <a:prstGeom prst="line">
            <a:avLst/>
          </a:prstGeom>
          <a:ln w="952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12664" y="6399467"/>
            <a:ext cx="6115457" cy="169277"/>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100" kern="0" dirty="0">
                <a:ea typeface="Arial Unicode MS" pitchFamily="34" charset="-128"/>
                <a:cs typeface="Arial Unicode MS" pitchFamily="34" charset="-128"/>
              </a:rPr>
              <a:t>Gartner Report „Forecast: Blockchain Business Value, Worldwide, 2017 – 2030” (ID: G00325744) </a:t>
            </a:r>
          </a:p>
        </p:txBody>
      </p:sp>
    </p:spTree>
    <p:extLst>
      <p:ext uri="{BB962C8B-B14F-4D97-AF65-F5344CB8AC3E}">
        <p14:creationId xmlns:p14="http://schemas.microsoft.com/office/powerpoint/2010/main" val="1399457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a:t>From databases to Blockchain</a:t>
            </a:r>
          </a:p>
        </p:txBody>
      </p:sp>
      <p:sp>
        <p:nvSpPr>
          <p:cNvPr id="7" name="Text Placeholder 6"/>
          <p:cNvSpPr>
            <a:spLocks noGrp="1"/>
          </p:cNvSpPr>
          <p:nvPr>
            <p:ph type="body" sz="quarter" idx="4294967295"/>
          </p:nvPr>
        </p:nvSpPr>
        <p:spPr>
          <a:xfrm>
            <a:off x="498674" y="864666"/>
            <a:ext cx="11523662" cy="252412"/>
          </a:xfrm>
        </p:spPr>
        <p:txBody>
          <a:bodyPr/>
          <a:lstStyle/>
          <a:p>
            <a:r>
              <a:rPr lang="en-US" dirty="0">
                <a:latin typeface="+mj-lt"/>
              </a:rPr>
              <a:t>Technical view of the difference between a central database and a Blockchain</a:t>
            </a:r>
          </a:p>
        </p:txBody>
      </p:sp>
      <p:cxnSp>
        <p:nvCxnSpPr>
          <p:cNvPr id="82" name="Straight Connector 81"/>
          <p:cNvCxnSpPr/>
          <p:nvPr/>
        </p:nvCxnSpPr>
        <p:spPr>
          <a:xfrm>
            <a:off x="5886031" y="1308827"/>
            <a:ext cx="20403" cy="5380930"/>
          </a:xfrm>
          <a:prstGeom prst="line">
            <a:avLst/>
          </a:prstGeom>
          <a:ln w="6350" cap="rnd">
            <a:solidFill>
              <a:schemeClr val="bg1">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flipV="1">
            <a:off x="368039" y="3709017"/>
            <a:ext cx="11220979" cy="0"/>
          </a:xfrm>
          <a:prstGeom prst="line">
            <a:avLst/>
          </a:prstGeom>
          <a:ln w="6350" cap="rnd">
            <a:solidFill>
              <a:schemeClr val="bg1">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59" name="Group 58"/>
          <p:cNvGrpSpPr/>
          <p:nvPr/>
        </p:nvGrpSpPr>
        <p:grpSpPr>
          <a:xfrm>
            <a:off x="6092832" y="3846524"/>
            <a:ext cx="5741804" cy="2792541"/>
            <a:chOff x="6092832" y="3846524"/>
            <a:chExt cx="5741804" cy="2792541"/>
          </a:xfrm>
        </p:grpSpPr>
        <p:sp>
          <p:nvSpPr>
            <p:cNvPr id="162" name="TextBox 161"/>
            <p:cNvSpPr txBox="1"/>
            <p:nvPr/>
          </p:nvSpPr>
          <p:spPr>
            <a:xfrm>
              <a:off x="6092832" y="5164668"/>
              <a:ext cx="3696017" cy="1100301"/>
            </a:xfrm>
            <a:prstGeom prst="rect">
              <a:avLst/>
            </a:prstGeom>
            <a:noFill/>
          </p:spPr>
          <p:txBody>
            <a:bodyPr wrap="square" lIns="0" tIns="0" rIns="0" bIns="0" rtlCol="0">
              <a:spAutoFit/>
            </a:bodyPr>
            <a:lstStyle/>
            <a:p>
              <a:pPr marL="319088" indent="-144463" fontAlgn="base">
                <a:spcBef>
                  <a:spcPct val="50000"/>
                </a:spcBef>
                <a:spcAft>
                  <a:spcPct val="0"/>
                </a:spcAft>
                <a:buClr>
                  <a:schemeClr val="accent1"/>
                </a:buClr>
                <a:buSzPct val="80000"/>
                <a:buFont typeface="Wingdings" charset="2"/>
                <a:buChar char="§"/>
              </a:pPr>
              <a:r>
                <a:rPr lang="en-US" sz="1300" dirty="0">
                  <a:latin typeface="+mj-lt"/>
                </a:rPr>
                <a:t>Participants </a:t>
              </a:r>
              <a:r>
                <a:rPr lang="en-US" sz="1300" i="1" dirty="0">
                  <a:latin typeface="+mj-lt"/>
                </a:rPr>
                <a:t>do not fully trust </a:t>
              </a:r>
              <a:r>
                <a:rPr lang="en-US" sz="1300" dirty="0">
                  <a:latin typeface="+mj-lt"/>
                </a:rPr>
                <a:t>each other</a:t>
              </a:r>
            </a:p>
            <a:p>
              <a:pPr marL="319088" indent="-144463" fontAlgn="base">
                <a:spcBef>
                  <a:spcPct val="50000"/>
                </a:spcBef>
                <a:spcAft>
                  <a:spcPct val="0"/>
                </a:spcAft>
                <a:buClr>
                  <a:schemeClr val="accent1"/>
                </a:buClr>
                <a:buSzPct val="80000"/>
                <a:buFont typeface="Wingdings" charset="2"/>
                <a:buChar char="§"/>
              </a:pPr>
              <a:r>
                <a:rPr lang="en-US" sz="1300" kern="0" dirty="0">
                  <a:latin typeface="+mj-lt"/>
                  <a:ea typeface="Arial Unicode MS" pitchFamily="34" charset="-128"/>
                  <a:cs typeface="Arial Unicode MS" pitchFamily="34" charset="-128"/>
                </a:rPr>
                <a:t>Full </a:t>
              </a:r>
              <a:r>
                <a:rPr lang="en-US" sz="1300" i="1" kern="0" dirty="0">
                  <a:latin typeface="+mj-lt"/>
                  <a:ea typeface="Arial Unicode MS" pitchFamily="34" charset="-128"/>
                  <a:cs typeface="Arial Unicode MS" pitchFamily="34" charset="-128"/>
                </a:rPr>
                <a:t>transparency</a:t>
              </a:r>
              <a:r>
                <a:rPr lang="en-US" sz="1300" kern="0" dirty="0">
                  <a:latin typeface="+mj-lt"/>
                  <a:ea typeface="Arial Unicode MS" pitchFamily="34" charset="-128"/>
                  <a:cs typeface="Arial Unicode MS" pitchFamily="34" charset="-128"/>
                </a:rPr>
                <a:t> (among participants)</a:t>
              </a:r>
            </a:p>
            <a:p>
              <a:pPr marL="319088" indent="-144463" fontAlgn="base">
                <a:spcBef>
                  <a:spcPct val="50000"/>
                </a:spcBef>
                <a:spcAft>
                  <a:spcPct val="0"/>
                </a:spcAft>
                <a:buClr>
                  <a:schemeClr val="accent1"/>
                </a:buClr>
                <a:buSzPct val="80000"/>
                <a:buFont typeface="Wingdings" charset="2"/>
                <a:buChar char="§"/>
              </a:pPr>
              <a:r>
                <a:rPr lang="en-US" sz="1300" i="1" kern="0" dirty="0">
                  <a:latin typeface="+mj-lt"/>
                  <a:ea typeface="Arial Unicode MS" pitchFamily="34" charset="-128"/>
                  <a:cs typeface="Arial Unicode MS" pitchFamily="34" charset="-128"/>
                </a:rPr>
                <a:t>Automatic synchronization</a:t>
              </a:r>
              <a:r>
                <a:rPr lang="en-US" sz="1300" kern="0" dirty="0">
                  <a:latin typeface="+mj-lt"/>
                  <a:ea typeface="Arial Unicode MS" pitchFamily="34" charset="-128"/>
                  <a:cs typeface="Arial Unicode MS" pitchFamily="34" charset="-128"/>
                </a:rPr>
                <a:t> with consensus</a:t>
              </a:r>
            </a:p>
            <a:p>
              <a:pPr marL="319088" indent="-144463" fontAlgn="base">
                <a:spcBef>
                  <a:spcPct val="50000"/>
                </a:spcBef>
                <a:spcAft>
                  <a:spcPct val="0"/>
                </a:spcAft>
                <a:buClr>
                  <a:schemeClr val="accent1"/>
                </a:buClr>
                <a:buSzPct val="80000"/>
                <a:buFont typeface="Wingdings" charset="2"/>
                <a:buChar char="§"/>
              </a:pPr>
              <a:r>
                <a:rPr lang="en-US" sz="1300" kern="0" dirty="0">
                  <a:latin typeface="+mj-lt"/>
                  <a:ea typeface="Arial Unicode MS" pitchFamily="34" charset="-128"/>
                  <a:cs typeface="Arial Unicode MS" pitchFamily="34" charset="-128"/>
                </a:rPr>
                <a:t>No DB Admin</a:t>
              </a:r>
              <a:endParaRPr lang="en-US" sz="1300" b="1" kern="0" dirty="0">
                <a:latin typeface="+mj-lt"/>
                <a:ea typeface="Arial Unicode MS" pitchFamily="34" charset="-128"/>
                <a:cs typeface="Arial Unicode MS" pitchFamily="34" charset="-128"/>
              </a:endParaRPr>
            </a:p>
          </p:txBody>
        </p:sp>
        <p:sp>
          <p:nvSpPr>
            <p:cNvPr id="163" name="TextBox 162"/>
            <p:cNvSpPr txBox="1"/>
            <p:nvPr/>
          </p:nvSpPr>
          <p:spPr>
            <a:xfrm>
              <a:off x="6280732" y="4245843"/>
              <a:ext cx="2543995" cy="553998"/>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800" b="1" kern="0" dirty="0">
                  <a:ea typeface="Arial Unicode MS" pitchFamily="34" charset="-128"/>
                  <a:cs typeface="Arial Unicode MS" pitchFamily="34" charset="-128"/>
                </a:rPr>
                <a:t>“ </a:t>
              </a:r>
              <a:r>
                <a:rPr lang="en-US" sz="1800" b="1" kern="0" dirty="0">
                  <a:latin typeface="+mj-lt"/>
                  <a:ea typeface="Arial Unicode MS" pitchFamily="34" charset="-128"/>
                  <a:cs typeface="Arial Unicode MS" pitchFamily="34" charset="-128"/>
                </a:rPr>
                <a:t>Immutable</a:t>
              </a:r>
              <a:r>
                <a:rPr lang="en-US" sz="1800" b="1" kern="0" dirty="0">
                  <a:ea typeface="Arial Unicode MS" pitchFamily="34" charset="-128"/>
                  <a:cs typeface="Arial Unicode MS" pitchFamily="34" charset="-128"/>
                </a:rPr>
                <a:t>“</a:t>
              </a:r>
              <a:r>
                <a:rPr lang="en-US" sz="1800" b="1" kern="0" dirty="0">
                  <a:latin typeface="+mj-lt"/>
                  <a:ea typeface="Arial Unicode MS" pitchFamily="34" charset="-128"/>
                  <a:cs typeface="Arial Unicode MS" pitchFamily="34" charset="-128"/>
                </a:rPr>
                <a:t> </a:t>
              </a:r>
              <a:br>
                <a:rPr lang="en-US" sz="1800" b="1" kern="0" dirty="0">
                  <a:latin typeface="+mj-lt"/>
                  <a:ea typeface="Arial Unicode MS" pitchFamily="34" charset="-128"/>
                  <a:cs typeface="Arial Unicode MS" pitchFamily="34" charset="-128"/>
                </a:rPr>
              </a:br>
              <a:r>
                <a:rPr lang="en-US" sz="1800" b="1" kern="0" dirty="0">
                  <a:latin typeface="+mj-lt"/>
                  <a:ea typeface="Arial Unicode MS" pitchFamily="34" charset="-128"/>
                  <a:cs typeface="Arial Unicode MS" pitchFamily="34" charset="-128"/>
                </a:rPr>
                <a:t>Decentral Database</a:t>
              </a:r>
            </a:p>
          </p:txBody>
        </p:sp>
        <p:sp>
          <p:nvSpPr>
            <p:cNvPr id="164" name="Oval 163"/>
            <p:cNvSpPr/>
            <p:nvPr/>
          </p:nvSpPr>
          <p:spPr bwMode="gray">
            <a:xfrm>
              <a:off x="6275768" y="3846524"/>
              <a:ext cx="320234" cy="315069"/>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lIns="89979" tIns="71983" rIns="89979" bIns="71983" rtlCol="0" anchor="ctr"/>
            <a:lstStyle/>
            <a:p>
              <a:pPr algn="ctr" defTabSz="914217" fontAlgn="base">
                <a:spcBef>
                  <a:spcPct val="50000"/>
                </a:spcBef>
                <a:spcAft>
                  <a:spcPct val="0"/>
                </a:spcAft>
                <a:buClr>
                  <a:srgbClr val="F0AB00"/>
                </a:buClr>
                <a:buSzPct val="80000"/>
              </a:pPr>
              <a:r>
                <a:rPr lang="en-US" sz="1600" b="1" kern="0" dirty="0">
                  <a:latin typeface="+mj-lt"/>
                  <a:ea typeface="Arial Unicode MS" pitchFamily="34" charset="-128"/>
                  <a:cs typeface="Arial Unicode MS" pitchFamily="34" charset="-128"/>
                </a:rPr>
                <a:t>4</a:t>
              </a:r>
            </a:p>
          </p:txBody>
        </p:sp>
        <p:sp>
          <p:nvSpPr>
            <p:cNvPr id="165" name="Rectangle 164"/>
            <p:cNvSpPr/>
            <p:nvPr/>
          </p:nvSpPr>
          <p:spPr>
            <a:xfrm>
              <a:off x="6206498" y="4818675"/>
              <a:ext cx="3149046" cy="292388"/>
            </a:xfrm>
            <a:prstGeom prst="rect">
              <a:avLst/>
            </a:prstGeom>
          </p:spPr>
          <p:txBody>
            <a:bodyPr wrap="square">
              <a:spAutoFit/>
            </a:bodyPr>
            <a:lstStyle/>
            <a:p>
              <a:pPr fontAlgn="base">
                <a:spcBef>
                  <a:spcPct val="50000"/>
                </a:spcBef>
                <a:spcAft>
                  <a:spcPct val="0"/>
                </a:spcAft>
                <a:buClr>
                  <a:srgbClr val="F0AB00"/>
                </a:buClr>
                <a:buSzPct val="80000"/>
              </a:pPr>
              <a:r>
                <a:rPr lang="en-US" sz="1300" kern="0" dirty="0">
                  <a:ea typeface="Arial Unicode MS" pitchFamily="34" charset="-128"/>
                  <a:cs typeface="Arial Unicode MS" pitchFamily="34" charset="-128"/>
                </a:rPr>
                <a:t>Decentral organization of the network</a:t>
              </a:r>
            </a:p>
          </p:txBody>
        </p:sp>
        <p:sp>
          <p:nvSpPr>
            <p:cNvPr id="166" name="Rectangle 165"/>
            <p:cNvSpPr/>
            <p:nvPr/>
          </p:nvSpPr>
          <p:spPr>
            <a:xfrm>
              <a:off x="6155696" y="6346677"/>
              <a:ext cx="1301959" cy="292388"/>
            </a:xfrm>
            <a:prstGeom prst="rect">
              <a:avLst/>
            </a:prstGeom>
          </p:spPr>
          <p:txBody>
            <a:bodyPr wrap="none">
              <a:spAutoFit/>
            </a:bodyPr>
            <a:lstStyle/>
            <a:p>
              <a:r>
                <a:rPr lang="en-US" sz="1300" b="1" kern="0" dirty="0">
                  <a:solidFill>
                    <a:schemeClr val="accent1"/>
                  </a:solidFill>
                  <a:ea typeface="Arial Unicode MS" pitchFamily="34" charset="-128"/>
                  <a:cs typeface="Arial Unicode MS" pitchFamily="34" charset="-128"/>
                  <a:sym typeface="Wingdings" panose="05000000000000000000" pitchFamily="2" charset="2"/>
                </a:rPr>
                <a:t></a:t>
              </a:r>
              <a:r>
                <a:rPr lang="en-US" sz="1300" b="1" kern="0" dirty="0">
                  <a:solidFill>
                    <a:schemeClr val="accent1"/>
                  </a:solidFill>
                  <a:ea typeface="Arial Unicode MS" pitchFamily="34" charset="-128"/>
                  <a:cs typeface="Arial Unicode MS" pitchFamily="34" charset="-128"/>
                </a:rPr>
                <a:t> </a:t>
              </a:r>
              <a:r>
                <a:rPr lang="en-US" sz="1300" b="1" kern="0" dirty="0" err="1">
                  <a:solidFill>
                    <a:schemeClr val="accent1"/>
                  </a:solidFill>
                  <a:ea typeface="Arial Unicode MS" pitchFamily="34" charset="-128"/>
                  <a:cs typeface="Arial Unicode MS" pitchFamily="34" charset="-128"/>
                </a:rPr>
                <a:t>Blockchain</a:t>
              </a:r>
              <a:endParaRPr lang="en-US" sz="1300" dirty="0">
                <a:solidFill>
                  <a:schemeClr val="accent1"/>
                </a:solidFill>
              </a:endParaRPr>
            </a:p>
          </p:txBody>
        </p:sp>
        <p:grpSp>
          <p:nvGrpSpPr>
            <p:cNvPr id="167" name="Group 166"/>
            <p:cNvGrpSpPr/>
            <p:nvPr/>
          </p:nvGrpSpPr>
          <p:grpSpPr>
            <a:xfrm>
              <a:off x="9583501" y="4210596"/>
              <a:ext cx="2251135" cy="2204635"/>
              <a:chOff x="9824530" y="4301917"/>
              <a:chExt cx="2251135" cy="2204635"/>
            </a:xfrm>
          </p:grpSpPr>
          <p:pic>
            <p:nvPicPr>
              <p:cNvPr id="168" name="Picture 16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69554" y="5286821"/>
                <a:ext cx="702472" cy="1219731"/>
              </a:xfrm>
              <a:prstGeom prst="rect">
                <a:avLst/>
              </a:prstGeom>
            </p:spPr>
          </p:pic>
          <p:sp>
            <p:nvSpPr>
              <p:cNvPr id="169" name="Arrow: Left-Right 36"/>
              <p:cNvSpPr/>
              <p:nvPr/>
            </p:nvSpPr>
            <p:spPr bwMode="gray">
              <a:xfrm rot="2700000">
                <a:off x="10065608" y="5814998"/>
                <a:ext cx="509231" cy="216670"/>
              </a:xfrm>
              <a:prstGeom prst="leftRightArrow">
                <a:avLst>
                  <a:gd name="adj1" fmla="val 29413"/>
                  <a:gd name="adj2" fmla="val 57720"/>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lIns="89979" tIns="71983" rIns="89979" bIns="71983" rtlCol="0" anchor="ctr"/>
              <a:lstStyle/>
              <a:p>
                <a:pPr algn="ctr" defTabSz="914217" fontAlgn="base">
                  <a:spcBef>
                    <a:spcPct val="50000"/>
                  </a:spcBef>
                  <a:spcAft>
                    <a:spcPct val="0"/>
                  </a:spcAft>
                  <a:buClr>
                    <a:srgbClr val="F0AB00"/>
                  </a:buClr>
                  <a:buSzPct val="80000"/>
                </a:pPr>
                <a:endParaRPr lang="en-US" sz="1800" kern="0" dirty="0">
                  <a:latin typeface="+mj-lt"/>
                  <a:ea typeface="Arial Unicode MS" pitchFamily="34" charset="-128"/>
                  <a:cs typeface="Arial Unicode MS" pitchFamily="34" charset="-128"/>
                </a:endParaRPr>
              </a:p>
            </p:txBody>
          </p:sp>
          <p:sp>
            <p:nvSpPr>
              <p:cNvPr id="170" name="Arrow: Left-Right 36"/>
              <p:cNvSpPr/>
              <p:nvPr/>
            </p:nvSpPr>
            <p:spPr bwMode="gray">
              <a:xfrm rot="8100000">
                <a:off x="11211041" y="5814998"/>
                <a:ext cx="509231" cy="216670"/>
              </a:xfrm>
              <a:prstGeom prst="leftRightArrow">
                <a:avLst>
                  <a:gd name="adj1" fmla="val 29413"/>
                  <a:gd name="adj2" fmla="val 57720"/>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lIns="89979" tIns="71983" rIns="89979" bIns="71983" rtlCol="0" anchor="ctr"/>
              <a:lstStyle/>
              <a:p>
                <a:pPr algn="ctr" defTabSz="914217" fontAlgn="base">
                  <a:spcBef>
                    <a:spcPct val="50000"/>
                  </a:spcBef>
                  <a:spcAft>
                    <a:spcPct val="0"/>
                  </a:spcAft>
                  <a:buClr>
                    <a:srgbClr val="F0AB00"/>
                  </a:buClr>
                  <a:buSzPct val="80000"/>
                </a:pPr>
                <a:endParaRPr lang="en-US" sz="1800" kern="0" dirty="0">
                  <a:latin typeface="+mj-lt"/>
                  <a:ea typeface="Arial Unicode MS" pitchFamily="34" charset="-128"/>
                  <a:cs typeface="Arial Unicode MS" pitchFamily="34" charset="-128"/>
                </a:endParaRPr>
              </a:p>
            </p:txBody>
          </p:sp>
          <p:pic>
            <p:nvPicPr>
              <p:cNvPr id="171" name="Picture 170"/>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9824530" y="4312843"/>
                <a:ext cx="728054" cy="1381050"/>
              </a:xfrm>
              <a:prstGeom prst="rect">
                <a:avLst/>
              </a:prstGeom>
              <a:effectLst/>
            </p:spPr>
          </p:pic>
          <p:sp>
            <p:nvSpPr>
              <p:cNvPr id="172" name="Arrow: Left-Right 36"/>
              <p:cNvSpPr/>
              <p:nvPr/>
            </p:nvSpPr>
            <p:spPr bwMode="gray">
              <a:xfrm>
                <a:off x="10640330" y="4796956"/>
                <a:ext cx="509231" cy="216670"/>
              </a:xfrm>
              <a:prstGeom prst="leftRightArrow">
                <a:avLst>
                  <a:gd name="adj1" fmla="val 29413"/>
                  <a:gd name="adj2" fmla="val 57720"/>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lIns="89979" tIns="71983" rIns="89979" bIns="71983" rtlCol="0" anchor="ctr"/>
              <a:lstStyle/>
              <a:p>
                <a:pPr algn="ctr" defTabSz="914217" fontAlgn="base">
                  <a:spcBef>
                    <a:spcPct val="50000"/>
                  </a:spcBef>
                  <a:spcAft>
                    <a:spcPct val="0"/>
                  </a:spcAft>
                  <a:buClr>
                    <a:srgbClr val="F0AB00"/>
                  </a:buClr>
                  <a:buSzPct val="80000"/>
                </a:pPr>
                <a:endParaRPr lang="en-US" sz="1800" kern="0" dirty="0">
                  <a:latin typeface="+mj-lt"/>
                  <a:ea typeface="Arial Unicode MS" pitchFamily="34" charset="-128"/>
                  <a:cs typeface="Arial Unicode MS" pitchFamily="34" charset="-128"/>
                </a:endParaRPr>
              </a:p>
            </p:txBody>
          </p:sp>
          <p:pic>
            <p:nvPicPr>
              <p:cNvPr id="173" name="Picture 172"/>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11246046" y="4301917"/>
                <a:ext cx="829619" cy="1352280"/>
              </a:xfrm>
              <a:prstGeom prst="rect">
                <a:avLst/>
              </a:prstGeom>
            </p:spPr>
          </p:pic>
        </p:grpSp>
      </p:grpSp>
      <p:grpSp>
        <p:nvGrpSpPr>
          <p:cNvPr id="57" name="Group 56"/>
          <p:cNvGrpSpPr/>
          <p:nvPr/>
        </p:nvGrpSpPr>
        <p:grpSpPr>
          <a:xfrm>
            <a:off x="462189" y="1533718"/>
            <a:ext cx="4303467" cy="1420917"/>
            <a:chOff x="462189" y="1533718"/>
            <a:chExt cx="4303467" cy="1420917"/>
          </a:xfrm>
        </p:grpSpPr>
        <p:sp>
          <p:nvSpPr>
            <p:cNvPr id="4" name="TextBox 3"/>
            <p:cNvSpPr txBox="1"/>
            <p:nvPr/>
          </p:nvSpPr>
          <p:spPr>
            <a:xfrm>
              <a:off x="462189" y="2265413"/>
              <a:ext cx="3729306" cy="500137"/>
            </a:xfrm>
            <a:prstGeom prst="rect">
              <a:avLst/>
            </a:prstGeom>
            <a:noFill/>
          </p:spPr>
          <p:txBody>
            <a:bodyPr wrap="square" lIns="0" tIns="0" rIns="0" bIns="0" rtlCol="0">
              <a:spAutoFit/>
            </a:bodyPr>
            <a:lstStyle/>
            <a:p>
              <a:pPr marL="319088" indent="-144463" fontAlgn="base">
                <a:spcBef>
                  <a:spcPct val="50000"/>
                </a:spcBef>
                <a:spcAft>
                  <a:spcPct val="0"/>
                </a:spcAft>
                <a:buClr>
                  <a:schemeClr val="accent1"/>
                </a:buClr>
                <a:buSzPct val="80000"/>
                <a:buFont typeface="Wingdings" charset="2"/>
                <a:buChar char="§"/>
              </a:pPr>
              <a:r>
                <a:rPr lang="en-US" sz="1300" kern="0" dirty="0">
                  <a:latin typeface="+mj-lt"/>
                  <a:ea typeface="Arial Unicode MS" pitchFamily="34" charset="-128"/>
                  <a:cs typeface="Arial Unicode MS" pitchFamily="34" charset="-128"/>
                </a:rPr>
                <a:t>Transaction-based data only</a:t>
              </a:r>
            </a:p>
            <a:p>
              <a:pPr marL="319088" indent="-144463" fontAlgn="base">
                <a:spcBef>
                  <a:spcPct val="50000"/>
                </a:spcBef>
                <a:spcAft>
                  <a:spcPct val="0"/>
                </a:spcAft>
                <a:buClr>
                  <a:schemeClr val="accent1"/>
                </a:buClr>
                <a:buSzPct val="80000"/>
                <a:buFont typeface="Wingdings" charset="2"/>
                <a:buChar char="§"/>
              </a:pPr>
              <a:r>
                <a:rPr lang="en-US" sz="1300" kern="0" dirty="0">
                  <a:latin typeface="+mj-lt"/>
                  <a:ea typeface="Arial Unicode MS" pitchFamily="34" charset="-128"/>
                  <a:cs typeface="Arial Unicode MS" pitchFamily="34" charset="-128"/>
                </a:rPr>
                <a:t>Transaction will be digitally signed</a:t>
              </a:r>
            </a:p>
          </p:txBody>
        </p:sp>
        <p:sp>
          <p:nvSpPr>
            <p:cNvPr id="11" name="TextBox 10"/>
            <p:cNvSpPr txBox="1"/>
            <p:nvPr/>
          </p:nvSpPr>
          <p:spPr>
            <a:xfrm>
              <a:off x="634123" y="1948150"/>
              <a:ext cx="1884695" cy="276935"/>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b="1" kern="0" dirty="0">
                  <a:latin typeface="+mj-lt"/>
                  <a:ea typeface="Arial Unicode MS" pitchFamily="34" charset="-128"/>
                  <a:cs typeface="Arial Unicode MS" pitchFamily="34" charset="-128"/>
                </a:rPr>
                <a:t>Central Database</a:t>
              </a:r>
            </a:p>
          </p:txBody>
        </p:sp>
        <p:grpSp>
          <p:nvGrpSpPr>
            <p:cNvPr id="26" name="Group 25"/>
            <p:cNvGrpSpPr/>
            <p:nvPr/>
          </p:nvGrpSpPr>
          <p:grpSpPr>
            <a:xfrm>
              <a:off x="3817186" y="1927787"/>
              <a:ext cx="948470" cy="1026848"/>
              <a:chOff x="-1038997" y="2573137"/>
              <a:chExt cx="1228467" cy="1329983"/>
            </a:xfrm>
          </p:grpSpPr>
          <p:sp>
            <p:nvSpPr>
              <p:cNvPr id="23" name="Can 22"/>
              <p:cNvSpPr/>
              <p:nvPr/>
            </p:nvSpPr>
            <p:spPr bwMode="gray">
              <a:xfrm>
                <a:off x="-1038997" y="2573137"/>
                <a:ext cx="1228467" cy="1329983"/>
              </a:xfrm>
              <a:prstGeom prst="can">
                <a:avLst>
                  <a:gd name="adj" fmla="val 11597"/>
                </a:avLst>
              </a:prstGeom>
              <a:solidFill>
                <a:schemeClr val="tx2"/>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grpSp>
            <p:nvGrpSpPr>
              <p:cNvPr id="25" name="Group 24"/>
              <p:cNvGrpSpPr/>
              <p:nvPr/>
            </p:nvGrpSpPr>
            <p:grpSpPr>
              <a:xfrm>
                <a:off x="-902278" y="2808882"/>
                <a:ext cx="955028" cy="196572"/>
                <a:chOff x="-958949" y="2858570"/>
                <a:chExt cx="955028" cy="196572"/>
              </a:xfrm>
            </p:grpSpPr>
            <p:pic>
              <p:nvPicPr>
                <p:cNvPr id="24" name="Picture 23"/>
                <p:cNvPicPr>
                  <a:picLocks noChangeAspect="1"/>
                </p:cNvPicPr>
                <p:nvPr/>
              </p:nvPicPr>
              <p:blipFill>
                <a:blip r:embed="rId6">
                  <a:duotone>
                    <a:prstClr val="black"/>
                    <a:schemeClr val="accent2">
                      <a:tint val="45000"/>
                      <a:satMod val="400000"/>
                    </a:schemeClr>
                  </a:duotone>
                </a:blip>
                <a:stretch>
                  <a:fillRect/>
                </a:stretch>
              </p:blipFill>
              <p:spPr>
                <a:xfrm>
                  <a:off x="-958949" y="2858570"/>
                  <a:ext cx="412801" cy="196572"/>
                </a:xfrm>
                <a:prstGeom prst="rect">
                  <a:avLst/>
                </a:prstGeom>
              </p:spPr>
            </p:pic>
            <p:pic>
              <p:nvPicPr>
                <p:cNvPr id="64" name="Picture 63"/>
                <p:cNvPicPr>
                  <a:picLocks noChangeAspect="1"/>
                </p:cNvPicPr>
                <p:nvPr/>
              </p:nvPicPr>
              <p:blipFill>
                <a:blip r:embed="rId6">
                  <a:duotone>
                    <a:prstClr val="black"/>
                    <a:schemeClr val="accent2">
                      <a:tint val="45000"/>
                      <a:satMod val="400000"/>
                    </a:schemeClr>
                  </a:duotone>
                </a:blip>
                <a:stretch>
                  <a:fillRect/>
                </a:stretch>
              </p:blipFill>
              <p:spPr>
                <a:xfrm>
                  <a:off x="-416722" y="2858570"/>
                  <a:ext cx="412801" cy="196572"/>
                </a:xfrm>
                <a:prstGeom prst="rect">
                  <a:avLst/>
                </a:prstGeom>
              </p:spPr>
            </p:pic>
          </p:grpSp>
          <p:grpSp>
            <p:nvGrpSpPr>
              <p:cNvPr id="66" name="Group 65"/>
              <p:cNvGrpSpPr/>
              <p:nvPr/>
            </p:nvGrpSpPr>
            <p:grpSpPr>
              <a:xfrm>
                <a:off x="-902278" y="3060775"/>
                <a:ext cx="955028" cy="196572"/>
                <a:chOff x="-958949" y="2858570"/>
                <a:chExt cx="955028" cy="196572"/>
              </a:xfrm>
            </p:grpSpPr>
            <p:pic>
              <p:nvPicPr>
                <p:cNvPr id="67" name="Picture 66"/>
                <p:cNvPicPr>
                  <a:picLocks noChangeAspect="1"/>
                </p:cNvPicPr>
                <p:nvPr/>
              </p:nvPicPr>
              <p:blipFill>
                <a:blip r:embed="rId6">
                  <a:duotone>
                    <a:prstClr val="black"/>
                    <a:schemeClr val="accent2">
                      <a:tint val="45000"/>
                      <a:satMod val="400000"/>
                    </a:schemeClr>
                  </a:duotone>
                </a:blip>
                <a:stretch>
                  <a:fillRect/>
                </a:stretch>
              </p:blipFill>
              <p:spPr>
                <a:xfrm>
                  <a:off x="-958949" y="2858570"/>
                  <a:ext cx="412801" cy="196572"/>
                </a:xfrm>
                <a:prstGeom prst="rect">
                  <a:avLst/>
                </a:prstGeom>
              </p:spPr>
            </p:pic>
            <p:pic>
              <p:nvPicPr>
                <p:cNvPr id="68" name="Picture 67"/>
                <p:cNvPicPr>
                  <a:picLocks noChangeAspect="1"/>
                </p:cNvPicPr>
                <p:nvPr/>
              </p:nvPicPr>
              <p:blipFill>
                <a:blip r:embed="rId6">
                  <a:duotone>
                    <a:prstClr val="black"/>
                    <a:schemeClr val="accent2">
                      <a:tint val="45000"/>
                      <a:satMod val="400000"/>
                    </a:schemeClr>
                  </a:duotone>
                </a:blip>
                <a:stretch>
                  <a:fillRect/>
                </a:stretch>
              </p:blipFill>
              <p:spPr>
                <a:xfrm>
                  <a:off x="-416722" y="2858570"/>
                  <a:ext cx="412801" cy="196572"/>
                </a:xfrm>
                <a:prstGeom prst="rect">
                  <a:avLst/>
                </a:prstGeom>
              </p:spPr>
            </p:pic>
          </p:grpSp>
          <p:grpSp>
            <p:nvGrpSpPr>
              <p:cNvPr id="69" name="Group 68"/>
              <p:cNvGrpSpPr/>
              <p:nvPr/>
            </p:nvGrpSpPr>
            <p:grpSpPr>
              <a:xfrm>
                <a:off x="-902278" y="3312668"/>
                <a:ext cx="955028" cy="196572"/>
                <a:chOff x="-958949" y="2858570"/>
                <a:chExt cx="955028" cy="196572"/>
              </a:xfrm>
            </p:grpSpPr>
            <p:pic>
              <p:nvPicPr>
                <p:cNvPr id="70" name="Picture 69"/>
                <p:cNvPicPr>
                  <a:picLocks noChangeAspect="1"/>
                </p:cNvPicPr>
                <p:nvPr/>
              </p:nvPicPr>
              <p:blipFill>
                <a:blip r:embed="rId6">
                  <a:duotone>
                    <a:prstClr val="black"/>
                    <a:schemeClr val="accent2">
                      <a:tint val="45000"/>
                      <a:satMod val="400000"/>
                    </a:schemeClr>
                  </a:duotone>
                </a:blip>
                <a:stretch>
                  <a:fillRect/>
                </a:stretch>
              </p:blipFill>
              <p:spPr>
                <a:xfrm>
                  <a:off x="-958949" y="2858570"/>
                  <a:ext cx="412801" cy="196572"/>
                </a:xfrm>
                <a:prstGeom prst="rect">
                  <a:avLst/>
                </a:prstGeom>
              </p:spPr>
            </p:pic>
            <p:pic>
              <p:nvPicPr>
                <p:cNvPr id="71" name="Picture 70"/>
                <p:cNvPicPr>
                  <a:picLocks noChangeAspect="1"/>
                </p:cNvPicPr>
                <p:nvPr/>
              </p:nvPicPr>
              <p:blipFill>
                <a:blip r:embed="rId6">
                  <a:duotone>
                    <a:prstClr val="black"/>
                    <a:schemeClr val="accent2">
                      <a:tint val="45000"/>
                      <a:satMod val="400000"/>
                    </a:schemeClr>
                  </a:duotone>
                </a:blip>
                <a:stretch>
                  <a:fillRect/>
                </a:stretch>
              </p:blipFill>
              <p:spPr>
                <a:xfrm>
                  <a:off x="-416722" y="2858570"/>
                  <a:ext cx="412801" cy="196572"/>
                </a:xfrm>
                <a:prstGeom prst="rect">
                  <a:avLst/>
                </a:prstGeom>
              </p:spPr>
            </p:pic>
          </p:grpSp>
          <p:pic>
            <p:nvPicPr>
              <p:cNvPr id="73" name="Picture 72"/>
              <p:cNvPicPr>
                <a:picLocks noChangeAspect="1"/>
              </p:cNvPicPr>
              <p:nvPr/>
            </p:nvPicPr>
            <p:blipFill>
              <a:blip r:embed="rId6">
                <a:duotone>
                  <a:prstClr val="black"/>
                  <a:schemeClr val="accent2">
                    <a:tint val="45000"/>
                    <a:satMod val="400000"/>
                  </a:schemeClr>
                </a:duotone>
              </a:blip>
              <a:stretch>
                <a:fillRect/>
              </a:stretch>
            </p:blipFill>
            <p:spPr>
              <a:xfrm>
                <a:off x="-902278" y="3564560"/>
                <a:ext cx="412801" cy="196572"/>
              </a:xfrm>
              <a:prstGeom prst="rect">
                <a:avLst/>
              </a:prstGeom>
            </p:spPr>
          </p:pic>
        </p:grpSp>
        <p:sp>
          <p:nvSpPr>
            <p:cNvPr id="175" name="Oval 174"/>
            <p:cNvSpPr/>
            <p:nvPr/>
          </p:nvSpPr>
          <p:spPr bwMode="gray">
            <a:xfrm>
              <a:off x="594931" y="1533718"/>
              <a:ext cx="320234" cy="315069"/>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lIns="89979" tIns="71983" rIns="89979" bIns="71983" rtlCol="0" anchor="ctr"/>
            <a:lstStyle/>
            <a:p>
              <a:pPr algn="ctr" defTabSz="914217" fontAlgn="base">
                <a:spcBef>
                  <a:spcPct val="50000"/>
                </a:spcBef>
                <a:spcAft>
                  <a:spcPct val="0"/>
                </a:spcAft>
                <a:buClr>
                  <a:srgbClr val="F0AB00"/>
                </a:buClr>
                <a:buSzPct val="80000"/>
              </a:pPr>
              <a:r>
                <a:rPr lang="en-US" sz="1600" b="1" kern="0">
                  <a:latin typeface="+mj-lt"/>
                  <a:ea typeface="Arial Unicode MS" pitchFamily="34" charset="-128"/>
                  <a:cs typeface="Arial Unicode MS" pitchFamily="34" charset="-128"/>
                </a:rPr>
                <a:t>1</a:t>
              </a:r>
              <a:endParaRPr lang="en-US" sz="1600" b="1" kern="0" dirty="0">
                <a:latin typeface="+mj-lt"/>
                <a:ea typeface="Arial Unicode MS" pitchFamily="34" charset="-128"/>
                <a:cs typeface="Arial Unicode MS" pitchFamily="34" charset="-128"/>
              </a:endParaRPr>
            </a:p>
          </p:txBody>
        </p:sp>
      </p:grpSp>
      <p:grpSp>
        <p:nvGrpSpPr>
          <p:cNvPr id="60" name="Group 59"/>
          <p:cNvGrpSpPr/>
          <p:nvPr/>
        </p:nvGrpSpPr>
        <p:grpSpPr>
          <a:xfrm>
            <a:off x="355731" y="3846524"/>
            <a:ext cx="5167933" cy="2494868"/>
            <a:chOff x="355731" y="3846524"/>
            <a:chExt cx="5167933" cy="2494868"/>
          </a:xfrm>
        </p:grpSpPr>
        <p:sp>
          <p:nvSpPr>
            <p:cNvPr id="143" name="TextBox 142"/>
            <p:cNvSpPr txBox="1"/>
            <p:nvPr/>
          </p:nvSpPr>
          <p:spPr>
            <a:xfrm>
              <a:off x="516626" y="4879924"/>
              <a:ext cx="2550257" cy="900246"/>
            </a:xfrm>
            <a:prstGeom prst="rect">
              <a:avLst/>
            </a:prstGeom>
            <a:noFill/>
          </p:spPr>
          <p:txBody>
            <a:bodyPr wrap="square" lIns="0" tIns="0" rIns="0" bIns="0" rtlCol="0">
              <a:spAutoFit/>
            </a:bodyPr>
            <a:lstStyle/>
            <a:p>
              <a:pPr marL="271463" indent="-163513" fontAlgn="base">
                <a:spcBef>
                  <a:spcPct val="50000"/>
                </a:spcBef>
                <a:spcAft>
                  <a:spcPct val="0"/>
                </a:spcAft>
                <a:buClr>
                  <a:schemeClr val="accent1"/>
                </a:buClr>
                <a:buSzPct val="80000"/>
                <a:buFont typeface="Wingdings" charset="2"/>
                <a:buChar char="§"/>
              </a:pPr>
              <a:r>
                <a:rPr lang="en-US" sz="1300" i="1" kern="0" dirty="0">
                  <a:latin typeface="+mj-lt"/>
                  <a:ea typeface="Arial Unicode MS" pitchFamily="34" charset="-128"/>
                  <a:cs typeface="Arial Unicode MS" pitchFamily="34" charset="-128"/>
                </a:rPr>
                <a:t>Distribute</a:t>
              </a:r>
              <a:r>
                <a:rPr lang="en-US" sz="1300" kern="0" dirty="0">
                  <a:latin typeface="+mj-lt"/>
                  <a:ea typeface="Arial Unicode MS" pitchFamily="34" charset="-128"/>
                  <a:cs typeface="Arial Unicode MS" pitchFamily="34" charset="-128"/>
                </a:rPr>
                <a:t> blocks using peer-to-peer technology</a:t>
              </a:r>
            </a:p>
            <a:p>
              <a:pPr marL="271463" indent="-163513" fontAlgn="base">
                <a:spcBef>
                  <a:spcPct val="50000"/>
                </a:spcBef>
                <a:spcAft>
                  <a:spcPct val="0"/>
                </a:spcAft>
                <a:buClr>
                  <a:schemeClr val="accent1"/>
                </a:buClr>
                <a:buSzPct val="80000"/>
                <a:buFont typeface="Wingdings" charset="2"/>
                <a:buChar char="§"/>
              </a:pPr>
              <a:r>
                <a:rPr lang="en-US" sz="1300" kern="0" dirty="0">
                  <a:latin typeface="+mj-lt"/>
                  <a:ea typeface="Arial Unicode MS" pitchFamily="34" charset="-128"/>
                  <a:cs typeface="Arial Unicode MS" pitchFamily="34" charset="-128"/>
                </a:rPr>
                <a:t>Generate </a:t>
              </a:r>
              <a:r>
                <a:rPr lang="en-US" sz="1300" i="1" kern="0" dirty="0">
                  <a:latin typeface="+mj-lt"/>
                  <a:ea typeface="Arial Unicode MS" pitchFamily="34" charset="-128"/>
                  <a:cs typeface="Arial Unicode MS" pitchFamily="34" charset="-128"/>
                </a:rPr>
                <a:t>consensus</a:t>
              </a:r>
              <a:r>
                <a:rPr lang="en-US" sz="1300" kern="0" dirty="0">
                  <a:latin typeface="+mj-lt"/>
                  <a:ea typeface="Arial Unicode MS" pitchFamily="34" charset="-128"/>
                  <a:cs typeface="Arial Unicode MS" pitchFamily="34" charset="-128"/>
                </a:rPr>
                <a:t> of data validity</a:t>
              </a:r>
            </a:p>
          </p:txBody>
        </p:sp>
        <p:sp>
          <p:nvSpPr>
            <p:cNvPr id="144" name="TextBox 143"/>
            <p:cNvSpPr txBox="1"/>
            <p:nvPr/>
          </p:nvSpPr>
          <p:spPr>
            <a:xfrm>
              <a:off x="634123" y="4245843"/>
              <a:ext cx="2592480" cy="553998"/>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800" b="1" kern="0" dirty="0">
                  <a:latin typeface="+mj-lt"/>
                  <a:ea typeface="Arial Unicode MS" pitchFamily="34" charset="-128"/>
                  <a:cs typeface="Arial Unicode MS" pitchFamily="34" charset="-128"/>
                </a:rPr>
                <a:t>“Immutable“ Distributed Database</a:t>
              </a:r>
            </a:p>
          </p:txBody>
        </p:sp>
        <p:sp>
          <p:nvSpPr>
            <p:cNvPr id="146" name="Rectangle 145"/>
            <p:cNvSpPr/>
            <p:nvPr/>
          </p:nvSpPr>
          <p:spPr>
            <a:xfrm>
              <a:off x="355731" y="5939707"/>
              <a:ext cx="3427541" cy="292388"/>
            </a:xfrm>
            <a:prstGeom prst="rect">
              <a:avLst/>
            </a:prstGeom>
          </p:spPr>
          <p:txBody>
            <a:bodyPr wrap="none">
              <a:spAutoFit/>
            </a:bodyPr>
            <a:lstStyle/>
            <a:p>
              <a:pPr marL="107950" fontAlgn="base">
                <a:spcBef>
                  <a:spcPct val="50000"/>
                </a:spcBef>
                <a:spcAft>
                  <a:spcPct val="0"/>
                </a:spcAft>
                <a:buClr>
                  <a:schemeClr val="accent1"/>
                </a:buClr>
                <a:buSzPct val="80000"/>
              </a:pPr>
              <a:r>
                <a:rPr lang="en-US" sz="1300" b="1" kern="0" dirty="0">
                  <a:solidFill>
                    <a:schemeClr val="accent1"/>
                  </a:solidFill>
                  <a:ea typeface="Arial Unicode MS" pitchFamily="34" charset="-128"/>
                  <a:cs typeface="Arial Unicode MS" pitchFamily="34" charset="-128"/>
                  <a:sym typeface="Wingdings" panose="05000000000000000000" pitchFamily="2" charset="2"/>
                </a:rPr>
                <a:t></a:t>
              </a:r>
              <a:r>
                <a:rPr lang="en-US" sz="1300" b="1" kern="0" dirty="0">
                  <a:solidFill>
                    <a:schemeClr val="accent1"/>
                  </a:solidFill>
                  <a:ea typeface="Arial Unicode MS" pitchFamily="34" charset="-128"/>
                  <a:cs typeface="Arial Unicode MS" pitchFamily="34" charset="-128"/>
                </a:rPr>
                <a:t>  Synchronized Distributed Database </a:t>
              </a:r>
              <a:endParaRPr lang="en-US" sz="1300" kern="0" dirty="0">
                <a:solidFill>
                  <a:schemeClr val="accent1"/>
                </a:solidFill>
                <a:ea typeface="Arial Unicode MS" pitchFamily="34" charset="-128"/>
                <a:cs typeface="Arial Unicode MS" pitchFamily="34" charset="-128"/>
              </a:endParaRPr>
            </a:p>
          </p:txBody>
        </p:sp>
        <p:grpSp>
          <p:nvGrpSpPr>
            <p:cNvPr id="3" name="Group 2"/>
            <p:cNvGrpSpPr/>
            <p:nvPr/>
          </p:nvGrpSpPr>
          <p:grpSpPr>
            <a:xfrm>
              <a:off x="3340431" y="4331682"/>
              <a:ext cx="2183233" cy="2009710"/>
              <a:chOff x="4985112" y="3906940"/>
              <a:chExt cx="2183233" cy="2009710"/>
            </a:xfrm>
          </p:grpSpPr>
          <p:pic>
            <p:nvPicPr>
              <p:cNvPr id="147" name="Picture 14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5142" y="4696919"/>
                <a:ext cx="702472" cy="1219731"/>
              </a:xfrm>
              <a:prstGeom prst="rect">
                <a:avLst/>
              </a:prstGeom>
            </p:spPr>
          </p:pic>
          <p:pic>
            <p:nvPicPr>
              <p:cNvPr id="148" name="Picture 1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5112" y="3906940"/>
                <a:ext cx="702472" cy="1219731"/>
              </a:xfrm>
              <a:prstGeom prst="rect">
                <a:avLst/>
              </a:prstGeom>
            </p:spPr>
          </p:pic>
          <p:pic>
            <p:nvPicPr>
              <p:cNvPr id="149" name="Picture 1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5873" y="3906940"/>
                <a:ext cx="702472" cy="1219731"/>
              </a:xfrm>
              <a:prstGeom prst="rect">
                <a:avLst/>
              </a:prstGeom>
            </p:spPr>
          </p:pic>
          <p:sp>
            <p:nvSpPr>
              <p:cNvPr id="150" name="Arrow: Left-Right 36"/>
              <p:cNvSpPr/>
              <p:nvPr/>
            </p:nvSpPr>
            <p:spPr bwMode="gray">
              <a:xfrm>
                <a:off x="5795918" y="4313709"/>
                <a:ext cx="509231" cy="216670"/>
              </a:xfrm>
              <a:prstGeom prst="leftRightArrow">
                <a:avLst>
                  <a:gd name="adj1" fmla="val 29413"/>
                  <a:gd name="adj2" fmla="val 57720"/>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lIns="89979" tIns="71983" rIns="89979" bIns="71983" rtlCol="0" anchor="ctr"/>
              <a:lstStyle/>
              <a:p>
                <a:pPr algn="ctr" defTabSz="914217" fontAlgn="base">
                  <a:spcBef>
                    <a:spcPct val="50000"/>
                  </a:spcBef>
                  <a:spcAft>
                    <a:spcPct val="0"/>
                  </a:spcAft>
                  <a:buClr>
                    <a:srgbClr val="F0AB00"/>
                  </a:buClr>
                  <a:buSzPct val="80000"/>
                </a:pPr>
                <a:endParaRPr lang="en-US" sz="1800" kern="0" dirty="0">
                  <a:latin typeface="+mj-lt"/>
                  <a:ea typeface="Arial Unicode MS" pitchFamily="34" charset="-128"/>
                  <a:cs typeface="Arial Unicode MS" pitchFamily="34" charset="-128"/>
                </a:endParaRPr>
              </a:p>
            </p:txBody>
          </p:sp>
          <p:sp>
            <p:nvSpPr>
              <p:cNvPr id="151" name="Arrow: Left-Right 36"/>
              <p:cNvSpPr/>
              <p:nvPr/>
            </p:nvSpPr>
            <p:spPr bwMode="gray">
              <a:xfrm rot="2700000">
                <a:off x="5221196" y="5225096"/>
                <a:ext cx="509231" cy="216670"/>
              </a:xfrm>
              <a:prstGeom prst="leftRightArrow">
                <a:avLst>
                  <a:gd name="adj1" fmla="val 29413"/>
                  <a:gd name="adj2" fmla="val 57720"/>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lIns="89979" tIns="71983" rIns="89979" bIns="71983" rtlCol="0" anchor="ctr"/>
              <a:lstStyle/>
              <a:p>
                <a:pPr algn="ctr" defTabSz="914217" fontAlgn="base">
                  <a:spcBef>
                    <a:spcPct val="50000"/>
                  </a:spcBef>
                  <a:spcAft>
                    <a:spcPct val="0"/>
                  </a:spcAft>
                  <a:buClr>
                    <a:srgbClr val="F0AB00"/>
                  </a:buClr>
                  <a:buSzPct val="80000"/>
                </a:pPr>
                <a:endParaRPr lang="en-US" sz="1800" kern="0" dirty="0">
                  <a:latin typeface="+mj-lt"/>
                  <a:ea typeface="Arial Unicode MS" pitchFamily="34" charset="-128"/>
                  <a:cs typeface="Arial Unicode MS" pitchFamily="34" charset="-128"/>
                </a:endParaRPr>
              </a:p>
            </p:txBody>
          </p:sp>
          <p:sp>
            <p:nvSpPr>
              <p:cNvPr id="161" name="Arrow: Left-Right 36"/>
              <p:cNvSpPr/>
              <p:nvPr/>
            </p:nvSpPr>
            <p:spPr bwMode="gray">
              <a:xfrm rot="8100000">
                <a:off x="6366629" y="5225096"/>
                <a:ext cx="509231" cy="216670"/>
              </a:xfrm>
              <a:prstGeom prst="leftRightArrow">
                <a:avLst>
                  <a:gd name="adj1" fmla="val 29413"/>
                  <a:gd name="adj2" fmla="val 57720"/>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lIns="89979" tIns="71983" rIns="89979" bIns="71983" rtlCol="0" anchor="ctr"/>
              <a:lstStyle/>
              <a:p>
                <a:pPr algn="ctr" defTabSz="914217" fontAlgn="base">
                  <a:spcBef>
                    <a:spcPct val="50000"/>
                  </a:spcBef>
                  <a:spcAft>
                    <a:spcPct val="0"/>
                  </a:spcAft>
                  <a:buClr>
                    <a:srgbClr val="F0AB00"/>
                  </a:buClr>
                  <a:buSzPct val="80000"/>
                </a:pPr>
                <a:endParaRPr lang="en-US" sz="1800" kern="0" dirty="0">
                  <a:latin typeface="+mj-lt"/>
                  <a:ea typeface="Arial Unicode MS" pitchFamily="34" charset="-128"/>
                  <a:cs typeface="Arial Unicode MS" pitchFamily="34" charset="-128"/>
                </a:endParaRPr>
              </a:p>
            </p:txBody>
          </p:sp>
        </p:grpSp>
        <p:sp>
          <p:nvSpPr>
            <p:cNvPr id="176" name="Oval 175"/>
            <p:cNvSpPr/>
            <p:nvPr/>
          </p:nvSpPr>
          <p:spPr bwMode="gray">
            <a:xfrm>
              <a:off x="539943" y="3846524"/>
              <a:ext cx="320234" cy="315069"/>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lIns="89979" tIns="71983" rIns="89979" bIns="71983" rtlCol="0" anchor="ctr"/>
            <a:lstStyle/>
            <a:p>
              <a:pPr algn="ctr" defTabSz="914217" fontAlgn="base">
                <a:spcBef>
                  <a:spcPct val="50000"/>
                </a:spcBef>
                <a:spcAft>
                  <a:spcPct val="0"/>
                </a:spcAft>
                <a:buClr>
                  <a:srgbClr val="F0AB00"/>
                </a:buClr>
                <a:buSzPct val="80000"/>
              </a:pPr>
              <a:r>
                <a:rPr lang="en-US" sz="1600" b="1" kern="0" dirty="0">
                  <a:latin typeface="+mj-lt"/>
                  <a:ea typeface="Arial Unicode MS" pitchFamily="34" charset="-128"/>
                  <a:cs typeface="Arial Unicode MS" pitchFamily="34" charset="-128"/>
                </a:rPr>
                <a:t>3</a:t>
              </a:r>
            </a:p>
          </p:txBody>
        </p:sp>
      </p:grpSp>
      <p:grpSp>
        <p:nvGrpSpPr>
          <p:cNvPr id="58" name="Group 57"/>
          <p:cNvGrpSpPr/>
          <p:nvPr/>
        </p:nvGrpSpPr>
        <p:grpSpPr>
          <a:xfrm>
            <a:off x="6109274" y="1491342"/>
            <a:ext cx="5019755" cy="2096175"/>
            <a:chOff x="6109274" y="1491342"/>
            <a:chExt cx="5019755" cy="2096175"/>
          </a:xfrm>
        </p:grpSpPr>
        <p:sp>
          <p:nvSpPr>
            <p:cNvPr id="88" name="TextBox 87"/>
            <p:cNvSpPr txBox="1"/>
            <p:nvPr/>
          </p:nvSpPr>
          <p:spPr>
            <a:xfrm>
              <a:off x="6109274" y="2557580"/>
              <a:ext cx="2992331" cy="500137"/>
            </a:xfrm>
            <a:prstGeom prst="rect">
              <a:avLst/>
            </a:prstGeom>
            <a:noFill/>
          </p:spPr>
          <p:txBody>
            <a:bodyPr wrap="square" lIns="0" tIns="0" rIns="0" bIns="0" rtlCol="0">
              <a:spAutoFit/>
            </a:bodyPr>
            <a:lstStyle/>
            <a:p>
              <a:pPr marL="319088" indent="-144463" fontAlgn="base">
                <a:spcBef>
                  <a:spcPct val="50000"/>
                </a:spcBef>
                <a:spcAft>
                  <a:spcPct val="0"/>
                </a:spcAft>
                <a:buClr>
                  <a:schemeClr val="accent1"/>
                </a:buClr>
                <a:buSzPct val="80000"/>
                <a:buFont typeface="Wingdings" charset="2"/>
                <a:buChar char="§"/>
              </a:pPr>
              <a:r>
                <a:rPr lang="en-US" sz="1300" i="1" kern="0" dirty="0">
                  <a:latin typeface="+mj-lt"/>
                  <a:ea typeface="Arial Unicode MS" pitchFamily="34" charset="-128"/>
                  <a:cs typeface="Arial Unicode MS" pitchFamily="34" charset="-128"/>
                </a:rPr>
                <a:t>Hash</a:t>
              </a:r>
              <a:r>
                <a:rPr lang="en-US" sz="1300" kern="0" dirty="0">
                  <a:latin typeface="+mj-lt"/>
                  <a:ea typeface="Arial Unicode MS" pitchFamily="34" charset="-128"/>
                  <a:cs typeface="Arial Unicode MS" pitchFamily="34" charset="-128"/>
                </a:rPr>
                <a:t> a block of transactions</a:t>
              </a:r>
            </a:p>
            <a:p>
              <a:pPr marL="319088" indent="-144463" fontAlgn="base">
                <a:spcBef>
                  <a:spcPct val="50000"/>
                </a:spcBef>
                <a:spcAft>
                  <a:spcPct val="0"/>
                </a:spcAft>
                <a:buClr>
                  <a:schemeClr val="accent1"/>
                </a:buClr>
                <a:buSzPct val="80000"/>
                <a:buFont typeface="Wingdings" charset="2"/>
                <a:buChar char="§"/>
              </a:pPr>
              <a:r>
                <a:rPr lang="en-US" sz="1300" kern="0" dirty="0">
                  <a:latin typeface="+mj-lt"/>
                  <a:ea typeface="Arial Unicode MS" pitchFamily="34" charset="-128"/>
                  <a:cs typeface="Arial Unicode MS" pitchFamily="34" charset="-128"/>
                </a:rPr>
                <a:t>Generate a </a:t>
              </a:r>
              <a:r>
                <a:rPr lang="en-US" sz="1300" i="1" kern="0" dirty="0">
                  <a:latin typeface="+mj-lt"/>
                  <a:ea typeface="Arial Unicode MS" pitchFamily="34" charset="-128"/>
                  <a:cs typeface="Arial Unicode MS" pitchFamily="34" charset="-128"/>
                </a:rPr>
                <a:t>chain of blocks</a:t>
              </a:r>
              <a:endParaRPr lang="en-US" sz="1300" kern="0" dirty="0">
                <a:latin typeface="+mj-lt"/>
                <a:ea typeface="Arial Unicode MS" pitchFamily="34" charset="-128"/>
                <a:cs typeface="Arial Unicode MS" pitchFamily="34" charset="-128"/>
              </a:endParaRPr>
            </a:p>
          </p:txBody>
        </p:sp>
        <p:sp>
          <p:nvSpPr>
            <p:cNvPr id="89" name="TextBox 88"/>
            <p:cNvSpPr txBox="1"/>
            <p:nvPr/>
          </p:nvSpPr>
          <p:spPr>
            <a:xfrm>
              <a:off x="6283235" y="1929862"/>
              <a:ext cx="3334246"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b="1" kern="0" dirty="0">
                  <a:latin typeface="+mj-lt"/>
                  <a:ea typeface="Arial Unicode MS" pitchFamily="34" charset="-128"/>
                  <a:cs typeface="Arial Unicode MS" pitchFamily="34" charset="-128"/>
                </a:rPr>
                <a:t>“Immutable“ Central Database</a:t>
              </a:r>
            </a:p>
          </p:txBody>
        </p:sp>
        <p:sp>
          <p:nvSpPr>
            <p:cNvPr id="113" name="Rectangle 112"/>
            <p:cNvSpPr/>
            <p:nvPr/>
          </p:nvSpPr>
          <p:spPr>
            <a:xfrm>
              <a:off x="6223858" y="2247125"/>
              <a:ext cx="2263440" cy="292388"/>
            </a:xfrm>
            <a:prstGeom prst="rect">
              <a:avLst/>
            </a:prstGeom>
          </p:spPr>
          <p:txBody>
            <a:bodyPr wrap="none">
              <a:spAutoFit/>
            </a:bodyPr>
            <a:lstStyle/>
            <a:p>
              <a:pPr marL="177800" indent="-169863" fontAlgn="base">
                <a:spcBef>
                  <a:spcPct val="50000"/>
                </a:spcBef>
                <a:spcAft>
                  <a:spcPct val="0"/>
                </a:spcAft>
                <a:buClr>
                  <a:srgbClr val="F0AB00"/>
                </a:buClr>
                <a:buSzPct val="80000"/>
              </a:pPr>
              <a:r>
                <a:rPr lang="en-US" sz="1300" i="1" kern="0" dirty="0">
                  <a:ea typeface="Arial Unicode MS" pitchFamily="34" charset="-128"/>
                  <a:cs typeface="Arial Unicode MS" pitchFamily="34" charset="-128"/>
                </a:rPr>
                <a:t>Immutability </a:t>
              </a:r>
              <a:r>
                <a:rPr lang="en-US" sz="1300" kern="0" dirty="0">
                  <a:ea typeface="Arial Unicode MS" pitchFamily="34" charset="-128"/>
                  <a:cs typeface="Arial Unicode MS" pitchFamily="34" charset="-128"/>
                </a:rPr>
                <a:t>of transactions</a:t>
              </a:r>
              <a:r>
                <a:rPr lang="en-US" sz="1300" i="1" kern="0" dirty="0">
                  <a:ea typeface="Arial Unicode MS" pitchFamily="34" charset="-128"/>
                  <a:cs typeface="Arial Unicode MS" pitchFamily="34" charset="-128"/>
                </a:rPr>
                <a:t>:</a:t>
              </a:r>
            </a:p>
          </p:txBody>
        </p:sp>
        <p:sp>
          <p:nvSpPr>
            <p:cNvPr id="114" name="Rectangle 113"/>
            <p:cNvSpPr/>
            <p:nvPr/>
          </p:nvSpPr>
          <p:spPr>
            <a:xfrm>
              <a:off x="6184672" y="3189885"/>
              <a:ext cx="1663917" cy="292388"/>
            </a:xfrm>
            <a:prstGeom prst="rect">
              <a:avLst/>
            </a:prstGeom>
          </p:spPr>
          <p:txBody>
            <a:bodyPr wrap="none">
              <a:spAutoFit/>
            </a:bodyPr>
            <a:lstStyle/>
            <a:p>
              <a:pPr marL="7938" fontAlgn="base">
                <a:spcBef>
                  <a:spcPct val="50000"/>
                </a:spcBef>
                <a:spcAft>
                  <a:spcPct val="0"/>
                </a:spcAft>
                <a:buClr>
                  <a:schemeClr val="accent1"/>
                </a:buClr>
                <a:buSzPct val="80000"/>
              </a:pPr>
              <a:r>
                <a:rPr lang="en-US" sz="1300" b="1" kern="0" dirty="0">
                  <a:solidFill>
                    <a:schemeClr val="accent1"/>
                  </a:solidFill>
                  <a:ea typeface="Arial Unicode MS" pitchFamily="34" charset="-128"/>
                  <a:cs typeface="Arial Unicode MS" pitchFamily="34" charset="-128"/>
                  <a:sym typeface="Wingdings" panose="05000000000000000000" pitchFamily="2" charset="2"/>
                </a:rPr>
                <a:t> </a:t>
              </a:r>
              <a:r>
                <a:rPr lang="en-US" sz="1300" b="1" kern="0" dirty="0">
                  <a:solidFill>
                    <a:schemeClr val="accent1"/>
                  </a:solidFill>
                  <a:ea typeface="Arial Unicode MS" pitchFamily="34" charset="-128"/>
                  <a:cs typeface="Arial Unicode MS" pitchFamily="34" charset="-128"/>
                </a:rPr>
                <a:t>Chain of blocks</a:t>
              </a:r>
              <a:endParaRPr lang="en-US" sz="1300" kern="0" dirty="0">
                <a:solidFill>
                  <a:schemeClr val="accent1"/>
                </a:solidFill>
                <a:ea typeface="Arial Unicode MS" pitchFamily="34" charset="-128"/>
                <a:cs typeface="Arial Unicode MS" pitchFamily="34" charset="-128"/>
              </a:endParaRPr>
            </a:p>
          </p:txBody>
        </p:sp>
        <p:grpSp>
          <p:nvGrpSpPr>
            <p:cNvPr id="115" name="Group 114"/>
            <p:cNvGrpSpPr/>
            <p:nvPr/>
          </p:nvGrpSpPr>
          <p:grpSpPr>
            <a:xfrm>
              <a:off x="10178802" y="1491342"/>
              <a:ext cx="950227" cy="2049389"/>
              <a:chOff x="3527062" y="4449835"/>
              <a:chExt cx="950227" cy="2049389"/>
            </a:xfrm>
          </p:grpSpPr>
          <p:sp>
            <p:nvSpPr>
              <p:cNvPr id="117" name="Can 116"/>
              <p:cNvSpPr/>
              <p:nvPr/>
            </p:nvSpPr>
            <p:spPr bwMode="gray">
              <a:xfrm>
                <a:off x="3528819" y="4449835"/>
                <a:ext cx="948470" cy="2049389"/>
              </a:xfrm>
              <a:prstGeom prst="can">
                <a:avLst>
                  <a:gd name="adj" fmla="val 11597"/>
                </a:avLst>
              </a:prstGeom>
              <a:solidFill>
                <a:schemeClr val="tx2"/>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grpSp>
            <p:nvGrpSpPr>
              <p:cNvPr id="119" name="Group 118"/>
              <p:cNvGrpSpPr/>
              <p:nvPr/>
            </p:nvGrpSpPr>
            <p:grpSpPr>
              <a:xfrm>
                <a:off x="3638124" y="4769832"/>
                <a:ext cx="737354" cy="346250"/>
                <a:chOff x="3634376" y="4631849"/>
                <a:chExt cx="737354" cy="346250"/>
              </a:xfrm>
            </p:grpSpPr>
            <p:grpSp>
              <p:nvGrpSpPr>
                <p:cNvPr id="137" name="Group 136"/>
                <p:cNvGrpSpPr/>
                <p:nvPr/>
              </p:nvGrpSpPr>
              <p:grpSpPr>
                <a:xfrm>
                  <a:off x="3634376" y="4631849"/>
                  <a:ext cx="737354" cy="151769"/>
                  <a:chOff x="-958949" y="2858570"/>
                  <a:chExt cx="955028" cy="196572"/>
                </a:xfrm>
              </p:grpSpPr>
              <p:pic>
                <p:nvPicPr>
                  <p:cNvPr id="141" name="Picture 140"/>
                  <p:cNvPicPr>
                    <a:picLocks noChangeAspect="1"/>
                  </p:cNvPicPr>
                  <p:nvPr/>
                </p:nvPicPr>
                <p:blipFill>
                  <a:blip r:embed="rId6">
                    <a:duotone>
                      <a:prstClr val="black"/>
                      <a:schemeClr val="accent2">
                        <a:tint val="45000"/>
                        <a:satMod val="400000"/>
                      </a:schemeClr>
                    </a:duotone>
                  </a:blip>
                  <a:stretch>
                    <a:fillRect/>
                  </a:stretch>
                </p:blipFill>
                <p:spPr>
                  <a:xfrm>
                    <a:off x="-958949" y="2858570"/>
                    <a:ext cx="412801" cy="196572"/>
                  </a:xfrm>
                  <a:prstGeom prst="rect">
                    <a:avLst/>
                  </a:prstGeom>
                </p:spPr>
              </p:pic>
              <p:pic>
                <p:nvPicPr>
                  <p:cNvPr id="142" name="Picture 141"/>
                  <p:cNvPicPr>
                    <a:picLocks noChangeAspect="1"/>
                  </p:cNvPicPr>
                  <p:nvPr/>
                </p:nvPicPr>
                <p:blipFill>
                  <a:blip r:embed="rId6">
                    <a:duotone>
                      <a:prstClr val="black"/>
                      <a:schemeClr val="accent2">
                        <a:tint val="45000"/>
                        <a:satMod val="400000"/>
                      </a:schemeClr>
                    </a:duotone>
                  </a:blip>
                  <a:stretch>
                    <a:fillRect/>
                  </a:stretch>
                </p:blipFill>
                <p:spPr>
                  <a:xfrm>
                    <a:off x="-416722" y="2858570"/>
                    <a:ext cx="412801" cy="196572"/>
                  </a:xfrm>
                  <a:prstGeom prst="rect">
                    <a:avLst/>
                  </a:prstGeom>
                </p:spPr>
              </p:pic>
            </p:grpSp>
            <p:grpSp>
              <p:nvGrpSpPr>
                <p:cNvPr id="138" name="Group 137"/>
                <p:cNvGrpSpPr/>
                <p:nvPr/>
              </p:nvGrpSpPr>
              <p:grpSpPr>
                <a:xfrm>
                  <a:off x="3634376" y="4826330"/>
                  <a:ext cx="737354" cy="151769"/>
                  <a:chOff x="-958949" y="2858570"/>
                  <a:chExt cx="955028" cy="196572"/>
                </a:xfrm>
              </p:grpSpPr>
              <p:pic>
                <p:nvPicPr>
                  <p:cNvPr id="139" name="Picture 138"/>
                  <p:cNvPicPr>
                    <a:picLocks noChangeAspect="1"/>
                  </p:cNvPicPr>
                  <p:nvPr/>
                </p:nvPicPr>
                <p:blipFill>
                  <a:blip r:embed="rId6">
                    <a:duotone>
                      <a:prstClr val="black"/>
                      <a:schemeClr val="accent2">
                        <a:tint val="45000"/>
                        <a:satMod val="400000"/>
                      </a:schemeClr>
                    </a:duotone>
                  </a:blip>
                  <a:stretch>
                    <a:fillRect/>
                  </a:stretch>
                </p:blipFill>
                <p:spPr>
                  <a:xfrm>
                    <a:off x="-958949" y="2858570"/>
                    <a:ext cx="412801" cy="196572"/>
                  </a:xfrm>
                  <a:prstGeom prst="rect">
                    <a:avLst/>
                  </a:prstGeom>
                </p:spPr>
              </p:pic>
              <p:pic>
                <p:nvPicPr>
                  <p:cNvPr id="140" name="Picture 139"/>
                  <p:cNvPicPr>
                    <a:picLocks noChangeAspect="1"/>
                  </p:cNvPicPr>
                  <p:nvPr/>
                </p:nvPicPr>
                <p:blipFill>
                  <a:blip r:embed="rId6">
                    <a:duotone>
                      <a:prstClr val="black"/>
                      <a:schemeClr val="accent2">
                        <a:tint val="45000"/>
                        <a:satMod val="400000"/>
                      </a:schemeClr>
                    </a:duotone>
                  </a:blip>
                  <a:stretch>
                    <a:fillRect/>
                  </a:stretch>
                </p:blipFill>
                <p:spPr>
                  <a:xfrm>
                    <a:off x="-416722" y="2858570"/>
                    <a:ext cx="412801" cy="196572"/>
                  </a:xfrm>
                  <a:prstGeom prst="rect">
                    <a:avLst/>
                  </a:prstGeom>
                </p:spPr>
              </p:pic>
            </p:grpSp>
          </p:grpSp>
          <p:sp>
            <p:nvSpPr>
              <p:cNvPr id="120" name="Down Arrow 119"/>
              <p:cNvSpPr/>
              <p:nvPr/>
            </p:nvSpPr>
            <p:spPr bwMode="gray">
              <a:xfrm rot="10800000">
                <a:off x="3896257" y="5141436"/>
                <a:ext cx="213590" cy="207494"/>
              </a:xfrm>
              <a:prstGeom prst="downArrow">
                <a:avLst>
                  <a:gd name="adj1" fmla="val 60256"/>
                  <a:gd name="adj2" fmla="val 64184"/>
                </a:avLst>
              </a:prstGeom>
              <a:gradFill>
                <a:gsLst>
                  <a:gs pos="0">
                    <a:schemeClr val="accent1">
                      <a:lumMod val="40000"/>
                      <a:lumOff val="60000"/>
                    </a:schemeClr>
                  </a:gs>
                  <a:gs pos="100000">
                    <a:schemeClr val="accent1">
                      <a:lumMod val="20000"/>
                      <a:lumOff val="80000"/>
                    </a:schemeClr>
                  </a:gs>
                </a:gsLst>
                <a:lin ang="5400000" scaled="1"/>
              </a:gra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21" name="Rectangle 120"/>
              <p:cNvSpPr/>
              <p:nvPr/>
            </p:nvSpPr>
            <p:spPr>
              <a:xfrm>
                <a:off x="3528818" y="4584536"/>
                <a:ext cx="948471" cy="184666"/>
              </a:xfrm>
              <a:prstGeom prst="rect">
                <a:avLst/>
              </a:prstGeom>
            </p:spPr>
            <p:txBody>
              <a:bodyPr wrap="square">
                <a:spAutoFit/>
              </a:bodyPr>
              <a:lstStyle/>
              <a:p>
                <a:pPr marL="177800" indent="-169863" algn="ctr" fontAlgn="base">
                  <a:spcBef>
                    <a:spcPct val="50000"/>
                  </a:spcBef>
                  <a:spcAft>
                    <a:spcPct val="0"/>
                  </a:spcAft>
                  <a:buClr>
                    <a:srgbClr val="F0AB00"/>
                  </a:buClr>
                  <a:buSzPct val="80000"/>
                </a:pPr>
                <a:r>
                  <a:rPr lang="en-US" sz="600" kern="0" dirty="0">
                    <a:solidFill>
                      <a:schemeClr val="tx2">
                        <a:lumMod val="75000"/>
                      </a:schemeClr>
                    </a:solidFill>
                    <a:ea typeface="Arial Unicode MS" pitchFamily="34" charset="-128"/>
                    <a:cs typeface="Arial Unicode MS" pitchFamily="34" charset="-128"/>
                  </a:rPr>
                  <a:t>h1abde7830dhhcbd</a:t>
                </a:r>
              </a:p>
            </p:txBody>
          </p:sp>
          <p:grpSp>
            <p:nvGrpSpPr>
              <p:cNvPr id="122" name="Group 121"/>
              <p:cNvGrpSpPr/>
              <p:nvPr/>
            </p:nvGrpSpPr>
            <p:grpSpPr>
              <a:xfrm>
                <a:off x="3638123" y="5538691"/>
                <a:ext cx="737355" cy="346250"/>
                <a:chOff x="3634375" y="4631849"/>
                <a:chExt cx="737355" cy="346250"/>
              </a:xfrm>
            </p:grpSpPr>
            <p:grpSp>
              <p:nvGrpSpPr>
                <p:cNvPr id="133" name="Group 132"/>
                <p:cNvGrpSpPr/>
                <p:nvPr/>
              </p:nvGrpSpPr>
              <p:grpSpPr>
                <a:xfrm>
                  <a:off x="3634376" y="4631849"/>
                  <a:ext cx="737354" cy="151769"/>
                  <a:chOff x="-958949" y="2858570"/>
                  <a:chExt cx="955028" cy="196572"/>
                </a:xfrm>
              </p:grpSpPr>
              <p:pic>
                <p:nvPicPr>
                  <p:cNvPr id="135" name="Picture 134"/>
                  <p:cNvPicPr>
                    <a:picLocks noChangeAspect="1"/>
                  </p:cNvPicPr>
                  <p:nvPr/>
                </p:nvPicPr>
                <p:blipFill>
                  <a:blip r:embed="rId6">
                    <a:duotone>
                      <a:prstClr val="black"/>
                      <a:schemeClr val="accent2">
                        <a:tint val="45000"/>
                        <a:satMod val="400000"/>
                      </a:schemeClr>
                    </a:duotone>
                  </a:blip>
                  <a:stretch>
                    <a:fillRect/>
                  </a:stretch>
                </p:blipFill>
                <p:spPr>
                  <a:xfrm>
                    <a:off x="-958949" y="2858570"/>
                    <a:ext cx="412801" cy="196572"/>
                  </a:xfrm>
                  <a:prstGeom prst="rect">
                    <a:avLst/>
                  </a:prstGeom>
                </p:spPr>
              </p:pic>
              <p:pic>
                <p:nvPicPr>
                  <p:cNvPr id="136" name="Picture 135"/>
                  <p:cNvPicPr>
                    <a:picLocks noChangeAspect="1"/>
                  </p:cNvPicPr>
                  <p:nvPr/>
                </p:nvPicPr>
                <p:blipFill>
                  <a:blip r:embed="rId6">
                    <a:duotone>
                      <a:prstClr val="black"/>
                      <a:schemeClr val="accent2">
                        <a:tint val="45000"/>
                        <a:satMod val="400000"/>
                      </a:schemeClr>
                    </a:duotone>
                  </a:blip>
                  <a:stretch>
                    <a:fillRect/>
                  </a:stretch>
                </p:blipFill>
                <p:spPr>
                  <a:xfrm>
                    <a:off x="-416722" y="2858570"/>
                    <a:ext cx="412801" cy="196572"/>
                  </a:xfrm>
                  <a:prstGeom prst="rect">
                    <a:avLst/>
                  </a:prstGeom>
                </p:spPr>
              </p:pic>
            </p:grpSp>
            <p:pic>
              <p:nvPicPr>
                <p:cNvPr id="134" name="Picture 133"/>
                <p:cNvPicPr>
                  <a:picLocks noChangeAspect="1"/>
                </p:cNvPicPr>
                <p:nvPr/>
              </p:nvPicPr>
              <p:blipFill>
                <a:blip r:embed="rId6">
                  <a:duotone>
                    <a:prstClr val="black"/>
                    <a:schemeClr val="accent2">
                      <a:tint val="45000"/>
                      <a:satMod val="400000"/>
                    </a:schemeClr>
                  </a:duotone>
                </a:blip>
                <a:stretch>
                  <a:fillRect/>
                </a:stretch>
              </p:blipFill>
              <p:spPr>
                <a:xfrm>
                  <a:off x="3634375" y="4826330"/>
                  <a:ext cx="318714" cy="151769"/>
                </a:xfrm>
                <a:prstGeom prst="rect">
                  <a:avLst/>
                </a:prstGeom>
              </p:spPr>
            </p:pic>
          </p:grpSp>
          <p:sp>
            <p:nvSpPr>
              <p:cNvPr id="123" name="Rectangle 122"/>
              <p:cNvSpPr/>
              <p:nvPr/>
            </p:nvSpPr>
            <p:spPr>
              <a:xfrm>
                <a:off x="3528818" y="5362920"/>
                <a:ext cx="948471" cy="184666"/>
              </a:xfrm>
              <a:prstGeom prst="rect">
                <a:avLst/>
              </a:prstGeom>
            </p:spPr>
            <p:txBody>
              <a:bodyPr wrap="square">
                <a:spAutoFit/>
              </a:bodyPr>
              <a:lstStyle/>
              <a:p>
                <a:pPr marL="177800" indent="-169863" algn="ctr" fontAlgn="base">
                  <a:spcBef>
                    <a:spcPct val="50000"/>
                  </a:spcBef>
                  <a:spcAft>
                    <a:spcPct val="0"/>
                  </a:spcAft>
                  <a:buClr>
                    <a:srgbClr val="F0AB00"/>
                  </a:buClr>
                  <a:buSzPct val="80000"/>
                </a:pPr>
                <a:r>
                  <a:rPr lang="en-US" sz="600" kern="0" dirty="0">
                    <a:solidFill>
                      <a:schemeClr val="tx2">
                        <a:lumMod val="75000"/>
                      </a:schemeClr>
                    </a:solidFill>
                    <a:ea typeface="Arial Unicode MS" pitchFamily="34" charset="-128"/>
                    <a:cs typeface="Arial Unicode MS" pitchFamily="34" charset="-128"/>
                  </a:rPr>
                  <a:t>8839bcdd3asedff</a:t>
                </a:r>
              </a:p>
            </p:txBody>
          </p:sp>
          <p:sp>
            <p:nvSpPr>
              <p:cNvPr id="124" name="Down Arrow 123"/>
              <p:cNvSpPr/>
              <p:nvPr/>
            </p:nvSpPr>
            <p:spPr bwMode="gray">
              <a:xfrm rot="10800000">
                <a:off x="3896257" y="5891783"/>
                <a:ext cx="213590" cy="207494"/>
              </a:xfrm>
              <a:prstGeom prst="downArrow">
                <a:avLst>
                  <a:gd name="adj1" fmla="val 60256"/>
                  <a:gd name="adj2" fmla="val 64184"/>
                </a:avLst>
              </a:prstGeom>
              <a:gradFill>
                <a:gsLst>
                  <a:gs pos="0">
                    <a:schemeClr val="accent1">
                      <a:lumMod val="40000"/>
                      <a:lumOff val="60000"/>
                    </a:schemeClr>
                  </a:gs>
                  <a:gs pos="100000">
                    <a:schemeClr val="accent1">
                      <a:lumMod val="20000"/>
                      <a:lumOff val="80000"/>
                    </a:schemeClr>
                  </a:gs>
                </a:gsLst>
                <a:lin ang="5400000" scaled="1"/>
              </a:gra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grpSp>
            <p:nvGrpSpPr>
              <p:cNvPr id="125" name="Group 124"/>
              <p:cNvGrpSpPr/>
              <p:nvPr/>
            </p:nvGrpSpPr>
            <p:grpSpPr>
              <a:xfrm>
                <a:off x="3630289" y="6251080"/>
                <a:ext cx="737354" cy="151769"/>
                <a:chOff x="-958949" y="2858570"/>
                <a:chExt cx="955028" cy="196572"/>
              </a:xfrm>
            </p:grpSpPr>
            <p:pic>
              <p:nvPicPr>
                <p:cNvPr id="131" name="Picture 130"/>
                <p:cNvPicPr>
                  <a:picLocks noChangeAspect="1"/>
                </p:cNvPicPr>
                <p:nvPr/>
              </p:nvPicPr>
              <p:blipFill>
                <a:blip r:embed="rId6">
                  <a:duotone>
                    <a:prstClr val="black"/>
                    <a:schemeClr val="accent2">
                      <a:tint val="45000"/>
                      <a:satMod val="400000"/>
                    </a:schemeClr>
                  </a:duotone>
                </a:blip>
                <a:stretch>
                  <a:fillRect/>
                </a:stretch>
              </p:blipFill>
              <p:spPr>
                <a:xfrm>
                  <a:off x="-958949" y="2858570"/>
                  <a:ext cx="412801" cy="196572"/>
                </a:xfrm>
                <a:prstGeom prst="rect">
                  <a:avLst/>
                </a:prstGeom>
              </p:spPr>
            </p:pic>
            <p:pic>
              <p:nvPicPr>
                <p:cNvPr id="132" name="Picture 131"/>
                <p:cNvPicPr>
                  <a:picLocks noChangeAspect="1"/>
                </p:cNvPicPr>
                <p:nvPr/>
              </p:nvPicPr>
              <p:blipFill>
                <a:blip r:embed="rId6">
                  <a:duotone>
                    <a:prstClr val="black"/>
                    <a:schemeClr val="accent2">
                      <a:tint val="45000"/>
                      <a:satMod val="400000"/>
                    </a:schemeClr>
                  </a:duotone>
                </a:blip>
                <a:stretch>
                  <a:fillRect/>
                </a:stretch>
              </p:blipFill>
              <p:spPr>
                <a:xfrm>
                  <a:off x="-416722" y="2858570"/>
                  <a:ext cx="412801" cy="196572"/>
                </a:xfrm>
                <a:prstGeom prst="rect">
                  <a:avLst/>
                </a:prstGeom>
              </p:spPr>
            </p:pic>
          </p:grpSp>
          <p:sp>
            <p:nvSpPr>
              <p:cNvPr id="128" name="Rectangle 127"/>
              <p:cNvSpPr/>
              <p:nvPr/>
            </p:nvSpPr>
            <p:spPr bwMode="gray">
              <a:xfrm rot="10800000">
                <a:off x="3527063" y="6097561"/>
                <a:ext cx="950225" cy="335300"/>
              </a:xfrm>
              <a:prstGeom prst="rect">
                <a:avLst/>
              </a:prstGeom>
              <a:gradFill>
                <a:gsLst>
                  <a:gs pos="21000">
                    <a:srgbClr val="CCCCCC"/>
                  </a:gs>
                  <a:gs pos="100000">
                    <a:srgbClr val="CCCCCC">
                      <a:alpha val="4000"/>
                    </a:srgbClr>
                  </a:gs>
                </a:gsLst>
                <a:lin ang="5400000" scaled="1"/>
              </a:gra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29" name="Rectangle 128"/>
              <p:cNvSpPr/>
              <p:nvPr/>
            </p:nvSpPr>
            <p:spPr>
              <a:xfrm>
                <a:off x="3527062" y="6093245"/>
                <a:ext cx="950226" cy="184666"/>
              </a:xfrm>
              <a:prstGeom prst="rect">
                <a:avLst/>
              </a:prstGeom>
            </p:spPr>
            <p:txBody>
              <a:bodyPr wrap="square">
                <a:spAutoFit/>
              </a:bodyPr>
              <a:lstStyle/>
              <a:p>
                <a:pPr marL="177800" indent="-169863" algn="ctr" fontAlgn="base">
                  <a:spcBef>
                    <a:spcPct val="50000"/>
                  </a:spcBef>
                  <a:spcAft>
                    <a:spcPct val="0"/>
                  </a:spcAft>
                  <a:buClr>
                    <a:srgbClr val="F0AB00"/>
                  </a:buClr>
                  <a:buSzPct val="80000"/>
                </a:pPr>
                <a:r>
                  <a:rPr lang="en-US" sz="600" kern="0" dirty="0">
                    <a:solidFill>
                      <a:schemeClr val="tx2">
                        <a:lumMod val="75000"/>
                      </a:schemeClr>
                    </a:solidFill>
                    <a:ea typeface="Arial Unicode MS" pitchFamily="34" charset="-128"/>
                    <a:cs typeface="Arial Unicode MS" pitchFamily="34" charset="-128"/>
                  </a:rPr>
                  <a:t>8839bcdd3asedff</a:t>
                </a:r>
              </a:p>
            </p:txBody>
          </p:sp>
        </p:grpSp>
        <p:sp>
          <p:nvSpPr>
            <p:cNvPr id="174" name="Oval 173"/>
            <p:cNvSpPr/>
            <p:nvPr/>
          </p:nvSpPr>
          <p:spPr bwMode="gray">
            <a:xfrm>
              <a:off x="6275768" y="1515430"/>
              <a:ext cx="320234" cy="315069"/>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lIns="89979" tIns="71983" rIns="89979" bIns="71983" rtlCol="0" anchor="ctr"/>
            <a:lstStyle/>
            <a:p>
              <a:pPr algn="ctr" defTabSz="914217" fontAlgn="base">
                <a:spcBef>
                  <a:spcPct val="50000"/>
                </a:spcBef>
                <a:spcAft>
                  <a:spcPct val="0"/>
                </a:spcAft>
                <a:buClr>
                  <a:srgbClr val="F0AB00"/>
                </a:buClr>
                <a:buSzPct val="80000"/>
              </a:pPr>
              <a:r>
                <a:rPr lang="en-US" sz="1600" b="1" kern="0">
                  <a:latin typeface="+mj-lt"/>
                  <a:ea typeface="Arial Unicode MS" pitchFamily="34" charset="-128"/>
                  <a:cs typeface="Arial Unicode MS" pitchFamily="34" charset="-128"/>
                </a:rPr>
                <a:t>2</a:t>
              </a:r>
              <a:endParaRPr lang="en-US" sz="1600" b="1" kern="0" dirty="0">
                <a:latin typeface="+mj-lt"/>
                <a:ea typeface="Arial Unicode MS" pitchFamily="34" charset="-128"/>
                <a:cs typeface="Arial Unicode MS" pitchFamily="34" charset="-128"/>
              </a:endParaRPr>
            </a:p>
          </p:txBody>
        </p:sp>
        <p:grpSp>
          <p:nvGrpSpPr>
            <p:cNvPr id="56" name="Group 55"/>
            <p:cNvGrpSpPr/>
            <p:nvPr/>
          </p:nvGrpSpPr>
          <p:grpSpPr>
            <a:xfrm>
              <a:off x="7895092" y="3063642"/>
              <a:ext cx="1517650" cy="523875"/>
              <a:chOff x="8232775" y="3152775"/>
              <a:chExt cx="1517650" cy="523875"/>
            </a:xfrm>
          </p:grpSpPr>
          <p:grpSp>
            <p:nvGrpSpPr>
              <p:cNvPr id="47" name="Group 46"/>
              <p:cNvGrpSpPr/>
              <p:nvPr/>
            </p:nvGrpSpPr>
            <p:grpSpPr>
              <a:xfrm>
                <a:off x="8317680" y="3250300"/>
                <a:ext cx="1324181" cy="359302"/>
                <a:chOff x="8314505" y="3192854"/>
                <a:chExt cx="1324181" cy="359302"/>
              </a:xfrm>
            </p:grpSpPr>
            <p:grpSp>
              <p:nvGrpSpPr>
                <p:cNvPr id="8" name="Group 7"/>
                <p:cNvGrpSpPr/>
                <p:nvPr/>
              </p:nvGrpSpPr>
              <p:grpSpPr>
                <a:xfrm>
                  <a:off x="8314505" y="3192854"/>
                  <a:ext cx="307378" cy="359302"/>
                  <a:chOff x="8314505" y="3192854"/>
                  <a:chExt cx="307378" cy="359302"/>
                </a:xfrm>
              </p:grpSpPr>
              <p:sp>
                <p:nvSpPr>
                  <p:cNvPr id="178" name="Rectangle 177"/>
                  <p:cNvSpPr/>
                  <p:nvPr/>
                </p:nvSpPr>
                <p:spPr bwMode="gray">
                  <a:xfrm>
                    <a:off x="8314505" y="3192854"/>
                    <a:ext cx="307378" cy="359302"/>
                  </a:xfrm>
                  <a:prstGeom prst="rect">
                    <a:avLst/>
                  </a:prstGeom>
                  <a:solidFill>
                    <a:schemeClr val="tx2"/>
                  </a:solidFill>
                  <a:ln w="12700" algn="ctr">
                    <a:solidFill>
                      <a:schemeClr val="bg2">
                        <a:lumMod val="75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cxnSp>
                <p:nvCxnSpPr>
                  <p:cNvPr id="179" name="Straight Connector 178"/>
                  <p:cNvCxnSpPr/>
                  <p:nvPr/>
                </p:nvCxnSpPr>
                <p:spPr>
                  <a:xfrm>
                    <a:off x="8360030" y="3315293"/>
                    <a:ext cx="216328" cy="0"/>
                  </a:xfrm>
                  <a:prstGeom prst="line">
                    <a:avLst/>
                  </a:prstGeom>
                  <a:ln w="12700">
                    <a:solidFill>
                      <a:schemeClr val="bg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8360030" y="3357849"/>
                    <a:ext cx="216328" cy="0"/>
                  </a:xfrm>
                  <a:prstGeom prst="line">
                    <a:avLst/>
                  </a:prstGeom>
                  <a:ln w="12700">
                    <a:solidFill>
                      <a:schemeClr val="bg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8360030" y="3400405"/>
                    <a:ext cx="216328" cy="0"/>
                  </a:xfrm>
                  <a:prstGeom prst="line">
                    <a:avLst/>
                  </a:prstGeom>
                  <a:ln w="12700">
                    <a:solidFill>
                      <a:schemeClr val="bg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8834557" y="3192854"/>
                  <a:ext cx="307378" cy="359302"/>
                  <a:chOff x="8834557" y="3192854"/>
                  <a:chExt cx="307378" cy="359302"/>
                </a:xfrm>
              </p:grpSpPr>
              <p:sp>
                <p:nvSpPr>
                  <p:cNvPr id="183" name="Rectangle 182"/>
                  <p:cNvSpPr/>
                  <p:nvPr/>
                </p:nvSpPr>
                <p:spPr bwMode="gray">
                  <a:xfrm>
                    <a:off x="8834557" y="3192854"/>
                    <a:ext cx="307378" cy="359302"/>
                  </a:xfrm>
                  <a:prstGeom prst="rect">
                    <a:avLst/>
                  </a:prstGeom>
                  <a:solidFill>
                    <a:schemeClr val="tx2"/>
                  </a:solidFill>
                  <a:ln w="12700" algn="ctr">
                    <a:solidFill>
                      <a:schemeClr val="bg2">
                        <a:lumMod val="75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cxnSp>
                <p:nvCxnSpPr>
                  <p:cNvPr id="184" name="Straight Connector 183"/>
                  <p:cNvCxnSpPr/>
                  <p:nvPr/>
                </p:nvCxnSpPr>
                <p:spPr>
                  <a:xfrm>
                    <a:off x="8880082" y="3315293"/>
                    <a:ext cx="216328" cy="0"/>
                  </a:xfrm>
                  <a:prstGeom prst="line">
                    <a:avLst/>
                  </a:prstGeom>
                  <a:ln w="12700">
                    <a:solidFill>
                      <a:schemeClr val="bg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8880082" y="3357849"/>
                    <a:ext cx="216328" cy="0"/>
                  </a:xfrm>
                  <a:prstGeom prst="line">
                    <a:avLst/>
                  </a:prstGeom>
                  <a:ln w="12700">
                    <a:solidFill>
                      <a:schemeClr val="bg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8880082" y="3400405"/>
                    <a:ext cx="216328" cy="0"/>
                  </a:xfrm>
                  <a:prstGeom prst="line">
                    <a:avLst/>
                  </a:prstGeom>
                  <a:ln w="12700">
                    <a:solidFill>
                      <a:schemeClr val="bg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87" name="Oval 186"/>
                  <p:cNvSpPr/>
                  <p:nvPr/>
                </p:nvSpPr>
                <p:spPr bwMode="gray">
                  <a:xfrm>
                    <a:off x="8880082" y="3224114"/>
                    <a:ext cx="61124" cy="55614"/>
                  </a:xfrm>
                  <a:prstGeom prst="ellipse">
                    <a:avLst/>
                  </a:prstGeom>
                  <a:solidFill>
                    <a:schemeClr val="bg2">
                      <a:lumMod val="75000"/>
                    </a:schemeClr>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grpSp>
            <p:grpSp>
              <p:nvGrpSpPr>
                <p:cNvPr id="5" name="Group 4"/>
                <p:cNvGrpSpPr/>
                <p:nvPr/>
              </p:nvGrpSpPr>
              <p:grpSpPr>
                <a:xfrm>
                  <a:off x="9331308" y="3192854"/>
                  <a:ext cx="307378" cy="359302"/>
                  <a:chOff x="9331308" y="3192854"/>
                  <a:chExt cx="307378" cy="359302"/>
                </a:xfrm>
              </p:grpSpPr>
              <p:sp>
                <p:nvSpPr>
                  <p:cNvPr id="189" name="Rectangle 188"/>
                  <p:cNvSpPr/>
                  <p:nvPr/>
                </p:nvSpPr>
                <p:spPr bwMode="gray">
                  <a:xfrm>
                    <a:off x="9331308" y="3192854"/>
                    <a:ext cx="307378" cy="359302"/>
                  </a:xfrm>
                  <a:prstGeom prst="rect">
                    <a:avLst/>
                  </a:prstGeom>
                  <a:solidFill>
                    <a:schemeClr val="tx2"/>
                  </a:solidFill>
                  <a:ln w="12700" algn="ctr">
                    <a:solidFill>
                      <a:schemeClr val="bg2">
                        <a:lumMod val="75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cxnSp>
                <p:nvCxnSpPr>
                  <p:cNvPr id="190" name="Straight Connector 189"/>
                  <p:cNvCxnSpPr/>
                  <p:nvPr/>
                </p:nvCxnSpPr>
                <p:spPr>
                  <a:xfrm>
                    <a:off x="9376833" y="3315293"/>
                    <a:ext cx="216328" cy="0"/>
                  </a:xfrm>
                  <a:prstGeom prst="line">
                    <a:avLst/>
                  </a:prstGeom>
                  <a:ln w="12700">
                    <a:solidFill>
                      <a:schemeClr val="bg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p:nvCxnSpPr>
                <p:spPr>
                  <a:xfrm>
                    <a:off x="9376833" y="3357849"/>
                    <a:ext cx="216328" cy="0"/>
                  </a:xfrm>
                  <a:prstGeom prst="line">
                    <a:avLst/>
                  </a:prstGeom>
                  <a:ln w="12700">
                    <a:solidFill>
                      <a:schemeClr val="bg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a:off x="9376833" y="3400405"/>
                    <a:ext cx="216328" cy="0"/>
                  </a:xfrm>
                  <a:prstGeom prst="line">
                    <a:avLst/>
                  </a:prstGeom>
                  <a:ln w="12700">
                    <a:solidFill>
                      <a:schemeClr val="bg2">
                        <a:lumMod val="7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93" name="Oval 192"/>
                  <p:cNvSpPr/>
                  <p:nvPr/>
                </p:nvSpPr>
                <p:spPr bwMode="gray">
                  <a:xfrm>
                    <a:off x="9376833" y="3224114"/>
                    <a:ext cx="61124" cy="55614"/>
                  </a:xfrm>
                  <a:prstGeom prst="ellipse">
                    <a:avLst/>
                  </a:prstGeom>
                  <a:solidFill>
                    <a:schemeClr val="bg2">
                      <a:lumMod val="75000"/>
                    </a:schemeClr>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grpSp>
            <p:cxnSp>
              <p:nvCxnSpPr>
                <p:cNvPr id="10" name="Straight Arrow Connector 9"/>
                <p:cNvCxnSpPr/>
                <p:nvPr/>
              </p:nvCxnSpPr>
              <p:spPr>
                <a:xfrm flipH="1">
                  <a:off x="8506151" y="3247597"/>
                  <a:ext cx="412762" cy="272491"/>
                </a:xfrm>
                <a:prstGeom prst="straightConnector1">
                  <a:avLst/>
                </a:prstGeom>
                <a:ln w="9525">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95" name="Straight Arrow Connector 194"/>
                <p:cNvCxnSpPr/>
                <p:nvPr/>
              </p:nvCxnSpPr>
              <p:spPr>
                <a:xfrm flipH="1">
                  <a:off x="9018839" y="3247597"/>
                  <a:ext cx="393033" cy="272491"/>
                </a:xfrm>
                <a:prstGeom prst="straightConnector1">
                  <a:avLst/>
                </a:prstGeom>
                <a:ln w="9525">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grpSp>
          <p:sp>
            <p:nvSpPr>
              <p:cNvPr id="55" name="Rectangle 54"/>
              <p:cNvSpPr/>
              <p:nvPr/>
            </p:nvSpPr>
            <p:spPr bwMode="gray">
              <a:xfrm>
                <a:off x="8232775" y="3152775"/>
                <a:ext cx="1517650" cy="523875"/>
              </a:xfrm>
              <a:prstGeom prst="rect">
                <a:avLst/>
              </a:prstGeom>
              <a:solidFill>
                <a:schemeClr val="bg1">
                  <a:alpha val="71000"/>
                </a:schemeClr>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grpSp>
      </p:grpSp>
    </p:spTree>
    <p:extLst>
      <p:ext uri="{BB962C8B-B14F-4D97-AF65-F5344CB8AC3E}">
        <p14:creationId xmlns:p14="http://schemas.microsoft.com/office/powerpoint/2010/main" val="2075289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03999" y="1619999"/>
            <a:ext cx="11186477" cy="4676025"/>
          </a:xfrm>
        </p:spPr>
        <p:txBody>
          <a:bodyPr/>
          <a:lstStyle/>
          <a:p>
            <a:pPr lvl="0">
              <a:buClr>
                <a:srgbClr val="F0AB00"/>
              </a:buClr>
            </a:pPr>
            <a:r>
              <a:rPr lang="en-US" b="1" dirty="0">
                <a:solidFill>
                  <a:srgbClr val="000000"/>
                </a:solidFill>
              </a:rPr>
              <a:t>Consider blockchain if (most of) the prerequisites are fulfilled:</a:t>
            </a:r>
            <a:br>
              <a:rPr lang="en-US" sz="2400" b="1" dirty="0">
                <a:solidFill>
                  <a:srgbClr val="000000"/>
                </a:solidFill>
              </a:rPr>
            </a:br>
            <a:endParaRPr lang="en-US" sz="1200" b="1" dirty="0">
              <a:solidFill>
                <a:srgbClr val="000000"/>
              </a:solidFill>
            </a:endParaRPr>
          </a:p>
          <a:p>
            <a:pPr marL="285750" lvl="0" indent="-285750">
              <a:spcBef>
                <a:spcPts val="600"/>
              </a:spcBef>
              <a:spcAft>
                <a:spcPts val="1200"/>
              </a:spcAft>
              <a:buFont typeface="Wingdings" panose="05000000000000000000" pitchFamily="2" charset="2"/>
              <a:buChar char="ü"/>
            </a:pPr>
            <a:r>
              <a:rPr lang="en-US" sz="1800" b="1" dirty="0">
                <a:solidFill>
                  <a:schemeClr val="accent1"/>
                </a:solidFill>
              </a:rPr>
              <a:t>Multi-party scenario</a:t>
            </a:r>
            <a:r>
              <a:rPr lang="en-US" sz="1800" dirty="0">
                <a:solidFill>
                  <a:schemeClr val="accent1"/>
                </a:solidFill>
              </a:rPr>
              <a:t> </a:t>
            </a:r>
            <a:r>
              <a:rPr lang="en-US" sz="1800" dirty="0">
                <a:solidFill>
                  <a:srgbClr val="000000"/>
                </a:solidFill>
              </a:rPr>
              <a:t>(3 or more participants, preferably across companies/industries, e.g. consortia)</a:t>
            </a:r>
          </a:p>
          <a:p>
            <a:pPr marL="285750" lvl="0" indent="-285750">
              <a:spcBef>
                <a:spcPts val="600"/>
              </a:spcBef>
              <a:spcAft>
                <a:spcPts val="1200"/>
              </a:spcAft>
              <a:buFont typeface="Wingdings" panose="05000000000000000000" pitchFamily="2" charset="2"/>
              <a:buChar char="ü"/>
            </a:pPr>
            <a:r>
              <a:rPr lang="en-US" sz="1800" b="1" dirty="0">
                <a:solidFill>
                  <a:schemeClr val="accent1"/>
                </a:solidFill>
              </a:rPr>
              <a:t>Participants on eye level </a:t>
            </a:r>
            <a:r>
              <a:rPr lang="en-US" sz="1800" dirty="0">
                <a:solidFill>
                  <a:srgbClr val="000000"/>
                </a:solidFill>
              </a:rPr>
              <a:t>(otherwise the dominant party might insist on a central server)</a:t>
            </a:r>
          </a:p>
          <a:p>
            <a:pPr marL="285750" lvl="0" indent="-285750">
              <a:spcBef>
                <a:spcPts val="600"/>
              </a:spcBef>
              <a:spcAft>
                <a:spcPts val="1200"/>
              </a:spcAft>
              <a:buFont typeface="Wingdings" panose="05000000000000000000" pitchFamily="2" charset="2"/>
              <a:buChar char="ü"/>
            </a:pPr>
            <a:r>
              <a:rPr lang="en-US" sz="1800" b="1" dirty="0">
                <a:solidFill>
                  <a:schemeClr val="accent1"/>
                </a:solidFill>
              </a:rPr>
              <a:t>Shared repository </a:t>
            </a:r>
            <a:r>
              <a:rPr lang="en-US" sz="1800" dirty="0">
                <a:solidFill>
                  <a:srgbClr val="000000"/>
                </a:solidFill>
              </a:rPr>
              <a:t>(with joint data model/formats/semantics, standardization/harmonization are key)</a:t>
            </a:r>
          </a:p>
          <a:p>
            <a:pPr marL="285750" lvl="0" indent="-285750">
              <a:spcBef>
                <a:spcPts val="600"/>
              </a:spcBef>
              <a:spcAft>
                <a:spcPts val="1200"/>
              </a:spcAft>
              <a:buFont typeface="Wingdings" panose="05000000000000000000" pitchFamily="2" charset="2"/>
              <a:buChar char="ü"/>
            </a:pPr>
            <a:r>
              <a:rPr lang="en-US" sz="1800" b="1" dirty="0">
                <a:solidFill>
                  <a:schemeClr val="accent1"/>
                </a:solidFill>
              </a:rPr>
              <a:t>Multiple writers </a:t>
            </a:r>
            <a:r>
              <a:rPr lang="en-US" sz="1800" dirty="0">
                <a:solidFill>
                  <a:srgbClr val="000000"/>
                </a:solidFill>
              </a:rPr>
              <a:t>(otherwise a master/slave replication could suffice)</a:t>
            </a:r>
          </a:p>
          <a:p>
            <a:pPr marL="285750" lvl="0" indent="-285750">
              <a:spcBef>
                <a:spcPts val="600"/>
              </a:spcBef>
              <a:spcAft>
                <a:spcPts val="1200"/>
              </a:spcAft>
              <a:buFont typeface="Wingdings" panose="05000000000000000000" pitchFamily="2" charset="2"/>
              <a:buChar char="ü"/>
            </a:pPr>
            <a:r>
              <a:rPr lang="en-US" sz="1800" b="1" dirty="0">
                <a:solidFill>
                  <a:schemeClr val="accent1"/>
                </a:solidFill>
              </a:rPr>
              <a:t>Certain need for mutual control </a:t>
            </a:r>
            <a:r>
              <a:rPr lang="en-US" sz="1800" dirty="0">
                <a:solidFill>
                  <a:srgbClr val="000000"/>
                </a:solidFill>
              </a:rPr>
              <a:t>(for the blockchain network generates trust)</a:t>
            </a:r>
          </a:p>
          <a:p>
            <a:pPr marL="285750" lvl="0" indent="-285750">
              <a:spcBef>
                <a:spcPts val="600"/>
              </a:spcBef>
              <a:spcAft>
                <a:spcPts val="1200"/>
              </a:spcAft>
              <a:buFont typeface="Wingdings" panose="05000000000000000000" pitchFamily="2" charset="2"/>
              <a:buChar char="ü"/>
            </a:pPr>
            <a:r>
              <a:rPr lang="en-US" sz="1800" b="1" dirty="0">
                <a:solidFill>
                  <a:schemeClr val="accent1"/>
                </a:solidFill>
              </a:rPr>
              <a:t>Intermediaries to be made obsolete </a:t>
            </a:r>
            <a:r>
              <a:rPr lang="en-US" sz="1800" dirty="0">
                <a:solidFill>
                  <a:srgbClr val="000000"/>
                </a:solidFill>
              </a:rPr>
              <a:t>(be careful not to get rid of middlemen that add huge value)</a:t>
            </a:r>
          </a:p>
          <a:p>
            <a:pPr marL="285750" lvl="0" indent="-285750">
              <a:spcBef>
                <a:spcPts val="600"/>
              </a:spcBef>
              <a:spcAft>
                <a:spcPts val="1200"/>
              </a:spcAft>
              <a:buFont typeface="Wingdings" panose="05000000000000000000" pitchFamily="2" charset="2"/>
              <a:buChar char="ü"/>
            </a:pPr>
            <a:r>
              <a:rPr lang="en-US" sz="1800" b="1" dirty="0">
                <a:solidFill>
                  <a:schemeClr val="accent1"/>
                </a:solidFill>
              </a:rPr>
              <a:t>Need for transparency </a:t>
            </a:r>
            <a:r>
              <a:rPr lang="en-US" sz="1800" dirty="0">
                <a:solidFill>
                  <a:srgbClr val="000000"/>
                </a:solidFill>
              </a:rPr>
              <a:t>(to reduce risks, avoid fraud, be compliant to legal regulations, etc.)</a:t>
            </a:r>
          </a:p>
          <a:p>
            <a:pPr marL="285750" lvl="0" indent="-285750">
              <a:spcBef>
                <a:spcPts val="600"/>
              </a:spcBef>
              <a:spcAft>
                <a:spcPts val="1200"/>
              </a:spcAft>
              <a:buFont typeface="Wingdings" panose="05000000000000000000" pitchFamily="2" charset="2"/>
              <a:buChar char="ü"/>
            </a:pPr>
            <a:r>
              <a:rPr lang="en-US" sz="1800" b="1" dirty="0">
                <a:solidFill>
                  <a:schemeClr val="accent1"/>
                </a:solidFill>
              </a:rPr>
              <a:t>Transfer of digitals assets </a:t>
            </a:r>
            <a:r>
              <a:rPr lang="en-US" sz="1800" dirty="0">
                <a:solidFill>
                  <a:srgbClr val="000000"/>
                </a:solidFill>
              </a:rPr>
              <a:t>(otherwise you need a unique link from real world objects to their digital representations)</a:t>
            </a:r>
            <a:endParaRPr lang="de-DE" sz="1800" dirty="0"/>
          </a:p>
          <a:p>
            <a:endParaRPr lang="de-DE" dirty="0"/>
          </a:p>
        </p:txBody>
      </p:sp>
      <p:sp>
        <p:nvSpPr>
          <p:cNvPr id="3" name="Title 2"/>
          <p:cNvSpPr>
            <a:spLocks noGrp="1"/>
          </p:cNvSpPr>
          <p:nvPr>
            <p:ph type="title"/>
          </p:nvPr>
        </p:nvSpPr>
        <p:spPr/>
        <p:txBody>
          <a:bodyPr/>
          <a:lstStyle/>
          <a:p>
            <a:r>
              <a:rPr lang="en-US" dirty="0"/>
              <a:t>Characteristics of </a:t>
            </a:r>
            <a:r>
              <a:rPr lang="en-US" dirty="0">
                <a:solidFill>
                  <a:schemeClr val="accent1"/>
                </a:solidFill>
              </a:rPr>
              <a:t>High-Potential Use Cases </a:t>
            </a:r>
            <a:r>
              <a:rPr lang="en-US" dirty="0"/>
              <a:t>for Blockchain</a:t>
            </a:r>
            <a:endParaRPr lang="de-DE" dirty="0"/>
          </a:p>
        </p:txBody>
      </p:sp>
    </p:spTree>
    <p:extLst>
      <p:ext uri="{BB962C8B-B14F-4D97-AF65-F5344CB8AC3E}">
        <p14:creationId xmlns:p14="http://schemas.microsoft.com/office/powerpoint/2010/main" val="4165347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Picture 8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5088" y="2013162"/>
            <a:ext cx="3886200" cy="3251200"/>
          </a:xfrm>
          <a:prstGeom prst="rect">
            <a:avLst/>
          </a:prstGeom>
        </p:spPr>
      </p:pic>
      <p:sp>
        <p:nvSpPr>
          <p:cNvPr id="2" name="Title 1"/>
          <p:cNvSpPr>
            <a:spLocks noGrp="1"/>
          </p:cNvSpPr>
          <p:nvPr>
            <p:ph type="title"/>
          </p:nvPr>
        </p:nvSpPr>
        <p:spPr/>
        <p:txBody>
          <a:bodyPr/>
          <a:lstStyle/>
          <a:p>
            <a:r>
              <a:rPr lang="en-US" dirty="0" err="1"/>
              <a:t>Blockchain</a:t>
            </a:r>
            <a:r>
              <a:rPr lang="en-US" dirty="0"/>
              <a:t> in numbers</a:t>
            </a:r>
          </a:p>
        </p:txBody>
      </p:sp>
      <p:sp>
        <p:nvSpPr>
          <p:cNvPr id="7" name="TextBox 6"/>
          <p:cNvSpPr txBox="1"/>
          <p:nvPr/>
        </p:nvSpPr>
        <p:spPr>
          <a:xfrm>
            <a:off x="1403085" y="1495408"/>
            <a:ext cx="2351315" cy="1954381"/>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2800" b="1" dirty="0">
                <a:solidFill>
                  <a:srgbClr val="FFC000"/>
                </a:solidFill>
                <a:latin typeface="BentonSans" charset="0"/>
                <a:ea typeface="BentonSans" charset="0"/>
                <a:cs typeface="BentonSans" charset="0"/>
              </a:rPr>
              <a:t>83%</a:t>
            </a:r>
            <a:r>
              <a:rPr lang="en-US" sz="2800" dirty="0">
                <a:latin typeface="BentonSans" charset="0"/>
                <a:ea typeface="BentonSans" charset="0"/>
                <a:cs typeface="BentonSans" charset="0"/>
              </a:rPr>
              <a:t> </a:t>
            </a:r>
          </a:p>
          <a:p>
            <a:pPr algn="ctr" fontAlgn="base">
              <a:spcBef>
                <a:spcPct val="50000"/>
              </a:spcBef>
              <a:spcAft>
                <a:spcPct val="0"/>
              </a:spcAft>
              <a:buClr>
                <a:srgbClr val="F0AB00"/>
              </a:buClr>
              <a:buSzPct val="80000"/>
            </a:pPr>
            <a:r>
              <a:rPr lang="en-US" sz="1600" dirty="0">
                <a:latin typeface="BentonSans" charset="0"/>
                <a:ea typeface="BentonSans" charset="0"/>
                <a:cs typeface="BentonSans" charset="0"/>
              </a:rPr>
              <a:t>of life science leaders believe </a:t>
            </a:r>
            <a:r>
              <a:rPr lang="en-US" sz="1600" dirty="0" err="1">
                <a:latin typeface="BentonSans" charset="0"/>
                <a:ea typeface="BentonSans" charset="0"/>
                <a:cs typeface="BentonSans" charset="0"/>
              </a:rPr>
              <a:t>Blockchain</a:t>
            </a:r>
            <a:r>
              <a:rPr lang="en-US" sz="1600" dirty="0">
                <a:latin typeface="BentonSans" charset="0"/>
                <a:ea typeface="BentonSans" charset="0"/>
                <a:cs typeface="BentonSans" charset="0"/>
              </a:rPr>
              <a:t> will be adopted within 5 years</a:t>
            </a:r>
            <a:r>
              <a:rPr lang="en-US" sz="1200" baseline="30000" dirty="0">
                <a:latin typeface="BentonSans" charset="0"/>
                <a:ea typeface="BentonSans" charset="0"/>
                <a:cs typeface="BentonSans" charset="0"/>
              </a:rPr>
              <a:t>1</a:t>
            </a:r>
            <a:endParaRPr lang="en-US" sz="1200" dirty="0">
              <a:latin typeface="BentonSans" charset="0"/>
              <a:ea typeface="BentonSans" charset="0"/>
              <a:cs typeface="BentonSans" charset="0"/>
            </a:endParaRPr>
          </a:p>
          <a:p>
            <a:pPr algn="ctr" fontAlgn="base">
              <a:spcBef>
                <a:spcPct val="50000"/>
              </a:spcBef>
              <a:spcAft>
                <a:spcPct val="0"/>
              </a:spcAft>
              <a:buClr>
                <a:srgbClr val="F0AB00"/>
              </a:buClr>
              <a:buSzPct val="80000"/>
            </a:pPr>
            <a:endParaRPr lang="en-US" sz="1800" kern="0" dirty="0" err="1">
              <a:ea typeface="Arial Unicode MS" pitchFamily="34" charset="-128"/>
              <a:cs typeface="Arial Unicode MS" pitchFamily="34" charset="-128"/>
            </a:endParaRPr>
          </a:p>
        </p:txBody>
      </p:sp>
      <p:sp>
        <p:nvSpPr>
          <p:cNvPr id="19" name="Freeform 18"/>
          <p:cNvSpPr/>
          <p:nvPr/>
        </p:nvSpPr>
        <p:spPr bwMode="gray">
          <a:xfrm>
            <a:off x="3289300" y="1843576"/>
            <a:ext cx="1955800" cy="1140924"/>
          </a:xfrm>
          <a:custGeom>
            <a:avLst/>
            <a:gdLst>
              <a:gd name="connsiteX0" fmla="*/ 0 w 1955800"/>
              <a:gd name="connsiteY0" fmla="*/ 10624 h 1140924"/>
              <a:gd name="connsiteX1" fmla="*/ 939800 w 1955800"/>
              <a:gd name="connsiteY1" fmla="*/ 163024 h 1140924"/>
              <a:gd name="connsiteX2" fmla="*/ 1955800 w 1955800"/>
              <a:gd name="connsiteY2" fmla="*/ 1140924 h 1140924"/>
              <a:gd name="connsiteX3" fmla="*/ 1955800 w 1955800"/>
              <a:gd name="connsiteY3" fmla="*/ 1140924 h 1140924"/>
            </a:gdLst>
            <a:ahLst/>
            <a:cxnLst>
              <a:cxn ang="0">
                <a:pos x="connsiteX0" y="connsiteY0"/>
              </a:cxn>
              <a:cxn ang="0">
                <a:pos x="connsiteX1" y="connsiteY1"/>
              </a:cxn>
              <a:cxn ang="0">
                <a:pos x="connsiteX2" y="connsiteY2"/>
              </a:cxn>
              <a:cxn ang="0">
                <a:pos x="connsiteX3" y="connsiteY3"/>
              </a:cxn>
            </a:cxnLst>
            <a:rect l="l" t="t" r="r" b="b"/>
            <a:pathLst>
              <a:path w="1955800" h="1140924">
                <a:moveTo>
                  <a:pt x="0" y="10624"/>
                </a:moveTo>
                <a:cubicBezTo>
                  <a:pt x="306916" y="-7368"/>
                  <a:pt x="613833" y="-25359"/>
                  <a:pt x="939800" y="163024"/>
                </a:cubicBezTo>
                <a:cubicBezTo>
                  <a:pt x="1265767" y="351407"/>
                  <a:pt x="1955800" y="1140924"/>
                  <a:pt x="1955800" y="1140924"/>
                </a:cubicBezTo>
                <a:lnTo>
                  <a:pt x="1955800" y="1140924"/>
                </a:lnTo>
              </a:path>
            </a:pathLst>
          </a:custGeom>
          <a:noFill/>
          <a:ln w="6350" algn="ctr">
            <a:noFill/>
            <a:miter lim="800000"/>
            <a:headEnd/>
            <a:tailEnd/>
          </a:ln>
        </p:spPr>
        <p:txBody>
          <a:bodyPr rtlCol="0" anchor="ctr"/>
          <a:lstStyle/>
          <a:p>
            <a:pPr algn="ctr"/>
            <a:endParaRPr lang="en-US"/>
          </a:p>
        </p:txBody>
      </p:sp>
      <p:sp>
        <p:nvSpPr>
          <p:cNvPr id="33" name="TextBox 32"/>
          <p:cNvSpPr txBox="1"/>
          <p:nvPr/>
        </p:nvSpPr>
        <p:spPr>
          <a:xfrm>
            <a:off x="4750505" y="990745"/>
            <a:ext cx="2351315" cy="1585049"/>
          </a:xfrm>
          <a:prstGeom prst="rect">
            <a:avLst/>
          </a:prstGeom>
          <a:noFill/>
        </p:spPr>
        <p:txBody>
          <a:bodyPr wrap="square" lIns="0" tIns="0" rIns="0" bIns="0" rtlCol="0">
            <a:spAutoFit/>
          </a:bodyPr>
          <a:lstStyle/>
          <a:p>
            <a:r>
              <a:rPr lang="en-US" sz="1600" dirty="0">
                <a:latin typeface="BentonSans" charset="0"/>
                <a:ea typeface="BentonSans" charset="0"/>
                <a:cs typeface="BentonSans" charset="0"/>
              </a:rPr>
              <a:t>Over </a:t>
            </a:r>
            <a:r>
              <a:rPr lang="en-US" sz="2800" b="1" dirty="0">
                <a:solidFill>
                  <a:srgbClr val="FFC000"/>
                </a:solidFill>
                <a:latin typeface="BentonSans" charset="0"/>
                <a:ea typeface="BentonSans" charset="0"/>
                <a:cs typeface="BentonSans" charset="0"/>
              </a:rPr>
              <a:t>$1,4bln </a:t>
            </a:r>
            <a:r>
              <a:rPr lang="en-US" sz="1600" dirty="0">
                <a:latin typeface="BentonSans" charset="0"/>
                <a:ea typeface="BentonSans" charset="0"/>
                <a:cs typeface="BentonSans" charset="0"/>
              </a:rPr>
              <a:t>investments over the past 3 years</a:t>
            </a:r>
            <a:r>
              <a:rPr lang="en-US" sz="1200" baseline="30000" dirty="0">
                <a:latin typeface="BentonSans" charset="0"/>
                <a:ea typeface="BentonSans" charset="0"/>
                <a:cs typeface="BentonSans" charset="0"/>
              </a:rPr>
              <a:t>4</a:t>
            </a:r>
            <a:endParaRPr lang="en-US" sz="1200" dirty="0">
              <a:latin typeface="BentonSans" charset="0"/>
              <a:ea typeface="BentonSans" charset="0"/>
              <a:cs typeface="BentonSans" charset="0"/>
            </a:endParaRPr>
          </a:p>
          <a:p>
            <a:endParaRPr lang="en-US" sz="1600" dirty="0">
              <a:latin typeface="BentonSans" charset="0"/>
              <a:ea typeface="BentonSans" charset="0"/>
              <a:cs typeface="BentonSans" charset="0"/>
            </a:endParaRPr>
          </a:p>
          <a:p>
            <a:pPr algn="ctr" fontAlgn="base">
              <a:spcBef>
                <a:spcPct val="50000"/>
              </a:spcBef>
              <a:spcAft>
                <a:spcPct val="0"/>
              </a:spcAft>
              <a:buClr>
                <a:srgbClr val="F0AB00"/>
              </a:buClr>
              <a:buSzPct val="80000"/>
            </a:pPr>
            <a:endParaRPr lang="en-US" sz="1800" kern="0" dirty="0" err="1">
              <a:ea typeface="Arial Unicode MS" pitchFamily="34" charset="-128"/>
              <a:cs typeface="Arial Unicode MS" pitchFamily="34" charset="-128"/>
            </a:endParaRPr>
          </a:p>
        </p:txBody>
      </p:sp>
      <p:sp>
        <p:nvSpPr>
          <p:cNvPr id="36" name="TextBox 35"/>
          <p:cNvSpPr txBox="1"/>
          <p:nvPr/>
        </p:nvSpPr>
        <p:spPr>
          <a:xfrm>
            <a:off x="7725874" y="1037110"/>
            <a:ext cx="3640625" cy="1831271"/>
          </a:xfrm>
          <a:prstGeom prst="rect">
            <a:avLst/>
          </a:prstGeom>
          <a:noFill/>
        </p:spPr>
        <p:txBody>
          <a:bodyPr wrap="square" lIns="0" tIns="0" rIns="0" bIns="0" rtlCol="0">
            <a:spAutoFit/>
          </a:bodyPr>
          <a:lstStyle/>
          <a:p>
            <a:pPr algn="ctr"/>
            <a:r>
              <a:rPr lang="en-US" sz="2800" b="1" dirty="0">
                <a:solidFill>
                  <a:srgbClr val="FFC000"/>
                </a:solidFill>
                <a:latin typeface="BentonSans" charset="0"/>
                <a:ea typeface="BentonSans" charset="0"/>
                <a:cs typeface="BentonSans" charset="0"/>
              </a:rPr>
              <a:t>71% </a:t>
            </a:r>
          </a:p>
          <a:p>
            <a:pPr algn="ctr"/>
            <a:r>
              <a:rPr lang="en-US" sz="1600" dirty="0">
                <a:latin typeface="BentonSans" charset="0"/>
                <a:ea typeface="BentonSans" charset="0"/>
                <a:cs typeface="BentonSans" charset="0"/>
              </a:rPr>
              <a:t>of business leaders using </a:t>
            </a:r>
            <a:r>
              <a:rPr lang="en-US" sz="1600" dirty="0" err="1">
                <a:latin typeface="BentonSans" charset="0"/>
                <a:ea typeface="BentonSans" charset="0"/>
                <a:cs typeface="BentonSans" charset="0"/>
              </a:rPr>
              <a:t>Blockchain</a:t>
            </a:r>
            <a:r>
              <a:rPr lang="en-US" sz="1600" dirty="0">
                <a:latin typeface="BentonSans" charset="0"/>
                <a:ea typeface="BentonSans" charset="0"/>
                <a:cs typeface="BentonSans" charset="0"/>
              </a:rPr>
              <a:t> believe it plays a key role in advancing the technology and reestablishing industry standards</a:t>
            </a:r>
            <a:r>
              <a:rPr lang="en-US" sz="1200" baseline="30000" dirty="0">
                <a:latin typeface="BentonSans" charset="0"/>
                <a:ea typeface="BentonSans" charset="0"/>
                <a:cs typeface="BentonSans" charset="0"/>
              </a:rPr>
              <a:t>2</a:t>
            </a:r>
            <a:endParaRPr lang="en-US" sz="1200" dirty="0">
              <a:latin typeface="BentonSans" charset="0"/>
              <a:ea typeface="BentonSans" charset="0"/>
              <a:cs typeface="BentonSans" charset="0"/>
            </a:endParaRPr>
          </a:p>
          <a:p>
            <a:pPr algn="ctr" fontAlgn="base">
              <a:spcBef>
                <a:spcPct val="50000"/>
              </a:spcBef>
              <a:spcAft>
                <a:spcPct val="0"/>
              </a:spcAft>
              <a:buClr>
                <a:srgbClr val="F0AB00"/>
              </a:buClr>
              <a:buSzPct val="80000"/>
            </a:pPr>
            <a:endParaRPr lang="en-US" sz="1800" kern="0" dirty="0" err="1">
              <a:ea typeface="Arial Unicode MS" pitchFamily="34" charset="-128"/>
              <a:cs typeface="Arial Unicode MS" pitchFamily="34" charset="-128"/>
            </a:endParaRPr>
          </a:p>
        </p:txBody>
      </p:sp>
      <p:sp>
        <p:nvSpPr>
          <p:cNvPr id="42" name="TextBox 41"/>
          <p:cNvSpPr txBox="1"/>
          <p:nvPr/>
        </p:nvSpPr>
        <p:spPr>
          <a:xfrm>
            <a:off x="8128765" y="2803458"/>
            <a:ext cx="2894372" cy="1538883"/>
          </a:xfrm>
          <a:prstGeom prst="rect">
            <a:avLst/>
          </a:prstGeom>
          <a:noFill/>
        </p:spPr>
        <p:txBody>
          <a:bodyPr wrap="square" lIns="0" tIns="0" rIns="0" bIns="0" rtlCol="0">
            <a:spAutoFit/>
          </a:bodyPr>
          <a:lstStyle/>
          <a:p>
            <a:pPr algn="ctr"/>
            <a:r>
              <a:rPr lang="en-US" sz="2800" b="1" dirty="0">
                <a:solidFill>
                  <a:srgbClr val="FFC000"/>
                </a:solidFill>
                <a:latin typeface="BentonSans" charset="0"/>
                <a:ea typeface="BentonSans" charset="0"/>
                <a:cs typeface="BentonSans" charset="0"/>
              </a:rPr>
              <a:t>90+ </a:t>
            </a:r>
          </a:p>
          <a:p>
            <a:pPr algn="ctr"/>
            <a:r>
              <a:rPr lang="en-US" sz="1600" dirty="0">
                <a:latin typeface="BentonSans" charset="0"/>
                <a:ea typeface="BentonSans" charset="0"/>
                <a:cs typeface="BentonSans" charset="0"/>
              </a:rPr>
              <a:t>central banks engaged in DLT discussions worldwide</a:t>
            </a:r>
            <a:r>
              <a:rPr lang="en-US" sz="1200" baseline="30000" dirty="0">
                <a:latin typeface="BentonSans" charset="0"/>
                <a:ea typeface="BentonSans" charset="0"/>
                <a:cs typeface="BentonSans" charset="0"/>
              </a:rPr>
              <a:t>4</a:t>
            </a:r>
            <a:endParaRPr lang="en-US" sz="1200" dirty="0">
              <a:latin typeface="BentonSans" charset="0"/>
              <a:ea typeface="BentonSans" charset="0"/>
              <a:cs typeface="BentonSans" charset="0"/>
            </a:endParaRPr>
          </a:p>
          <a:p>
            <a:pPr algn="ctr"/>
            <a:endParaRPr lang="en-US" sz="1600" dirty="0">
              <a:latin typeface="BentonSans" charset="0"/>
              <a:ea typeface="BentonSans" charset="0"/>
              <a:cs typeface="BentonSans" charset="0"/>
            </a:endParaRPr>
          </a:p>
          <a:p>
            <a:pPr algn="ctr" fontAlgn="base">
              <a:spcBef>
                <a:spcPct val="50000"/>
              </a:spcBef>
              <a:spcAft>
                <a:spcPct val="0"/>
              </a:spcAft>
              <a:buClr>
                <a:srgbClr val="F0AB00"/>
              </a:buClr>
              <a:buSzPct val="80000"/>
            </a:pPr>
            <a:endParaRPr lang="en-US" sz="1600" kern="0" dirty="0" err="1">
              <a:ea typeface="Arial Unicode MS" pitchFamily="34" charset="-128"/>
              <a:cs typeface="Arial Unicode MS" pitchFamily="34" charset="-128"/>
            </a:endParaRPr>
          </a:p>
        </p:txBody>
      </p:sp>
      <p:sp>
        <p:nvSpPr>
          <p:cNvPr id="45" name="TextBox 44"/>
          <p:cNvSpPr txBox="1"/>
          <p:nvPr/>
        </p:nvSpPr>
        <p:spPr>
          <a:xfrm>
            <a:off x="702250" y="3333091"/>
            <a:ext cx="3164081" cy="2031325"/>
          </a:xfrm>
          <a:prstGeom prst="rect">
            <a:avLst/>
          </a:prstGeom>
          <a:noFill/>
        </p:spPr>
        <p:txBody>
          <a:bodyPr wrap="square" lIns="0" tIns="0" rIns="0" bIns="0" rtlCol="0">
            <a:spAutoFit/>
          </a:bodyPr>
          <a:lstStyle/>
          <a:p>
            <a:pPr algn="ctr" fontAlgn="ctr"/>
            <a:r>
              <a:rPr lang="en-US" sz="2800" b="1" dirty="0">
                <a:solidFill>
                  <a:srgbClr val="FFC000"/>
                </a:solidFill>
                <a:latin typeface="BentonSans" charset="0"/>
                <a:ea typeface="BentonSans" charset="0"/>
                <a:cs typeface="BentonSans" charset="0"/>
              </a:rPr>
              <a:t>&gt;50% </a:t>
            </a:r>
          </a:p>
          <a:p>
            <a:pPr algn="ctr" fontAlgn="ctr"/>
            <a:r>
              <a:rPr lang="en-US" sz="1600" dirty="0">
                <a:latin typeface="BentonSans" charset="0"/>
                <a:ea typeface="BentonSans" charset="0"/>
                <a:cs typeface="BentonSans" charset="0"/>
              </a:rPr>
              <a:t>of companies in consumer products, life science, healthcare, tech and media already deploying </a:t>
            </a:r>
            <a:r>
              <a:rPr lang="en-US" sz="1600" dirty="0" err="1">
                <a:latin typeface="BentonSans" charset="0"/>
                <a:ea typeface="BentonSans" charset="0"/>
                <a:cs typeface="BentonSans" charset="0"/>
              </a:rPr>
              <a:t>Blockchain</a:t>
            </a:r>
            <a:r>
              <a:rPr lang="en-US" sz="1600" dirty="0">
                <a:latin typeface="BentonSans" charset="0"/>
                <a:ea typeface="BentonSans" charset="0"/>
                <a:cs typeface="BentonSans" charset="0"/>
              </a:rPr>
              <a:t> solutions</a:t>
            </a:r>
            <a:r>
              <a:rPr lang="en-US" sz="1200" baseline="30000" dirty="0">
                <a:latin typeface="BentonSans" charset="0"/>
                <a:ea typeface="BentonSans" charset="0"/>
                <a:cs typeface="BentonSans" charset="0"/>
              </a:rPr>
              <a:t>4</a:t>
            </a:r>
            <a:endParaRPr lang="en-US" sz="1200" dirty="0">
              <a:latin typeface="BentonSans" charset="0"/>
              <a:ea typeface="BentonSans" charset="0"/>
              <a:cs typeface="BentonSans" charset="0"/>
            </a:endParaRPr>
          </a:p>
          <a:p>
            <a:pPr algn="ctr" fontAlgn="base">
              <a:spcBef>
                <a:spcPct val="50000"/>
              </a:spcBef>
              <a:spcAft>
                <a:spcPct val="0"/>
              </a:spcAft>
              <a:buClr>
                <a:srgbClr val="F0AB00"/>
              </a:buClr>
              <a:buSzPct val="80000"/>
            </a:pPr>
            <a:endParaRPr lang="en-US" sz="1600" kern="0" dirty="0" err="1">
              <a:ea typeface="Arial Unicode MS" pitchFamily="34" charset="-128"/>
              <a:cs typeface="Arial Unicode MS" pitchFamily="34" charset="-128"/>
            </a:endParaRPr>
          </a:p>
        </p:txBody>
      </p:sp>
      <p:sp>
        <p:nvSpPr>
          <p:cNvPr id="46" name="TextBox 45"/>
          <p:cNvSpPr txBox="1"/>
          <p:nvPr/>
        </p:nvSpPr>
        <p:spPr>
          <a:xfrm>
            <a:off x="8400293" y="4348753"/>
            <a:ext cx="2351315" cy="1292662"/>
          </a:xfrm>
          <a:prstGeom prst="rect">
            <a:avLst/>
          </a:prstGeom>
          <a:noFill/>
        </p:spPr>
        <p:txBody>
          <a:bodyPr wrap="square" lIns="0" tIns="0" rIns="0" bIns="0" rtlCol="0">
            <a:spAutoFit/>
          </a:bodyPr>
          <a:lstStyle/>
          <a:p>
            <a:pPr algn="ctr" fontAlgn="ctr"/>
            <a:r>
              <a:rPr lang="en-US" sz="1600" dirty="0">
                <a:latin typeface="BentonSans" charset="0"/>
                <a:ea typeface="BentonSans" charset="0"/>
                <a:cs typeface="BentonSans" charset="0"/>
              </a:rPr>
              <a:t>Market cap of public </a:t>
            </a:r>
            <a:r>
              <a:rPr lang="en-US" sz="1600" dirty="0" err="1">
                <a:latin typeface="BentonSans" charset="0"/>
                <a:ea typeface="BentonSans" charset="0"/>
                <a:cs typeface="BentonSans" charset="0"/>
              </a:rPr>
              <a:t>Blockchain</a:t>
            </a:r>
            <a:r>
              <a:rPr lang="en-US" sz="1600" dirty="0">
                <a:latin typeface="BentonSans" charset="0"/>
                <a:ea typeface="BentonSans" charset="0"/>
                <a:cs typeface="BentonSans" charset="0"/>
              </a:rPr>
              <a:t> assets breaks </a:t>
            </a:r>
            <a:r>
              <a:rPr lang="en-US" sz="2800" b="1" dirty="0">
                <a:solidFill>
                  <a:srgbClr val="FFC000"/>
                </a:solidFill>
                <a:latin typeface="BentonSans" charset="0"/>
                <a:ea typeface="BentonSans" charset="0"/>
                <a:cs typeface="BentonSans" charset="0"/>
              </a:rPr>
              <a:t>$100bln</a:t>
            </a:r>
            <a:r>
              <a:rPr lang="en-US" sz="1200" baseline="30000" dirty="0">
                <a:latin typeface="BentonSans" charset="0"/>
                <a:ea typeface="BentonSans" charset="0"/>
                <a:cs typeface="BentonSans" charset="0"/>
              </a:rPr>
              <a:t>3</a:t>
            </a:r>
            <a:r>
              <a:rPr lang="en-US" sz="2800" b="1" dirty="0">
                <a:solidFill>
                  <a:srgbClr val="FFC000"/>
                </a:solidFill>
                <a:latin typeface="BentonSans" charset="0"/>
                <a:ea typeface="BentonSans" charset="0"/>
                <a:cs typeface="BentonSans" charset="0"/>
              </a:rPr>
              <a:t> </a:t>
            </a:r>
          </a:p>
          <a:p>
            <a:pPr algn="ctr" fontAlgn="base">
              <a:spcBef>
                <a:spcPct val="50000"/>
              </a:spcBef>
              <a:spcAft>
                <a:spcPct val="0"/>
              </a:spcAft>
              <a:buClr>
                <a:srgbClr val="F0AB00"/>
              </a:buClr>
              <a:buSzPct val="80000"/>
            </a:pPr>
            <a:endParaRPr lang="en-US" sz="1600" kern="0" dirty="0" err="1">
              <a:ea typeface="Arial Unicode MS" pitchFamily="34" charset="-128"/>
              <a:cs typeface="Arial Unicode MS" pitchFamily="34" charset="-128"/>
            </a:endParaRPr>
          </a:p>
        </p:txBody>
      </p:sp>
      <p:sp>
        <p:nvSpPr>
          <p:cNvPr id="47" name="TextBox 46"/>
          <p:cNvSpPr txBox="1"/>
          <p:nvPr/>
        </p:nvSpPr>
        <p:spPr>
          <a:xfrm>
            <a:off x="3049843" y="5352840"/>
            <a:ext cx="2351315" cy="1538883"/>
          </a:xfrm>
          <a:prstGeom prst="rect">
            <a:avLst/>
          </a:prstGeom>
          <a:noFill/>
        </p:spPr>
        <p:txBody>
          <a:bodyPr wrap="square" lIns="0" tIns="0" rIns="0" bIns="0" rtlCol="0">
            <a:spAutoFit/>
          </a:bodyPr>
          <a:lstStyle/>
          <a:p>
            <a:pPr algn="ctr" fontAlgn="ctr"/>
            <a:r>
              <a:rPr lang="en-US" sz="2800" b="1" dirty="0">
                <a:solidFill>
                  <a:srgbClr val="FFC000"/>
                </a:solidFill>
                <a:latin typeface="BentonSans" charset="0"/>
                <a:ea typeface="BentonSans" charset="0"/>
                <a:cs typeface="BentonSans" charset="0"/>
              </a:rPr>
              <a:t>2500+</a:t>
            </a:r>
            <a:r>
              <a:rPr lang="en-US" sz="1600" b="1" dirty="0">
                <a:solidFill>
                  <a:srgbClr val="FFC000"/>
                </a:solidFill>
                <a:latin typeface="BentonSans" charset="0"/>
                <a:ea typeface="BentonSans" charset="0"/>
                <a:cs typeface="BentonSans" charset="0"/>
              </a:rPr>
              <a:t> </a:t>
            </a:r>
          </a:p>
          <a:p>
            <a:pPr algn="ctr" fontAlgn="ctr"/>
            <a:r>
              <a:rPr lang="en-US" sz="1600" dirty="0">
                <a:latin typeface="BentonSans" charset="0"/>
                <a:ea typeface="BentonSans" charset="0"/>
                <a:cs typeface="BentonSans" charset="0"/>
              </a:rPr>
              <a:t>patents filed over last 3 years</a:t>
            </a:r>
            <a:r>
              <a:rPr lang="en-US" sz="1200" baseline="30000" dirty="0">
                <a:latin typeface="BentonSans" charset="0"/>
                <a:ea typeface="BentonSans" charset="0"/>
                <a:cs typeface="BentonSans" charset="0"/>
              </a:rPr>
              <a:t>4</a:t>
            </a:r>
            <a:endParaRPr lang="en-US" sz="1200" dirty="0">
              <a:latin typeface="BentonSans" charset="0"/>
              <a:ea typeface="BentonSans" charset="0"/>
              <a:cs typeface="BentonSans" charset="0"/>
            </a:endParaRPr>
          </a:p>
          <a:p>
            <a:pPr algn="ctr" fontAlgn="ctr"/>
            <a:endParaRPr lang="en-US" sz="1600" dirty="0">
              <a:latin typeface="BentonSans" charset="0"/>
              <a:ea typeface="BentonSans" charset="0"/>
              <a:cs typeface="BentonSans" charset="0"/>
            </a:endParaRPr>
          </a:p>
          <a:p>
            <a:pPr algn="ctr" fontAlgn="base">
              <a:spcBef>
                <a:spcPct val="50000"/>
              </a:spcBef>
              <a:spcAft>
                <a:spcPct val="0"/>
              </a:spcAft>
              <a:buClr>
                <a:srgbClr val="F0AB00"/>
              </a:buClr>
              <a:buSzPct val="80000"/>
            </a:pPr>
            <a:endParaRPr lang="en-US" sz="1600" kern="0" dirty="0" err="1">
              <a:ea typeface="Arial Unicode MS" pitchFamily="34" charset="-128"/>
              <a:cs typeface="Arial Unicode MS" pitchFamily="34" charset="-128"/>
            </a:endParaRPr>
          </a:p>
        </p:txBody>
      </p:sp>
      <p:sp>
        <p:nvSpPr>
          <p:cNvPr id="48" name="TextBox 47"/>
          <p:cNvSpPr txBox="1"/>
          <p:nvPr/>
        </p:nvSpPr>
        <p:spPr>
          <a:xfrm>
            <a:off x="6095576" y="5352840"/>
            <a:ext cx="2351315" cy="1538883"/>
          </a:xfrm>
          <a:prstGeom prst="rect">
            <a:avLst/>
          </a:prstGeom>
          <a:noFill/>
        </p:spPr>
        <p:txBody>
          <a:bodyPr wrap="square" lIns="0" tIns="0" rIns="0" bIns="0" rtlCol="0">
            <a:spAutoFit/>
          </a:bodyPr>
          <a:lstStyle/>
          <a:p>
            <a:pPr algn="ctr" fontAlgn="ctr"/>
            <a:r>
              <a:rPr lang="en-US" sz="2800" b="1" dirty="0">
                <a:solidFill>
                  <a:srgbClr val="FFC000"/>
                </a:solidFill>
                <a:latin typeface="BentonSans" charset="0"/>
                <a:ea typeface="BentonSans" charset="0"/>
                <a:cs typeface="BentonSans" charset="0"/>
              </a:rPr>
              <a:t>24+</a:t>
            </a:r>
            <a:r>
              <a:rPr lang="en-US" sz="1600" b="1" dirty="0">
                <a:solidFill>
                  <a:srgbClr val="FFC000"/>
                </a:solidFill>
                <a:latin typeface="BentonSans" charset="0"/>
                <a:ea typeface="BentonSans" charset="0"/>
                <a:cs typeface="BentonSans" charset="0"/>
              </a:rPr>
              <a:t> </a:t>
            </a:r>
          </a:p>
          <a:p>
            <a:pPr algn="ctr" fontAlgn="ctr"/>
            <a:r>
              <a:rPr lang="en-US" sz="1600" dirty="0">
                <a:latin typeface="BentonSans" charset="0"/>
                <a:ea typeface="BentonSans" charset="0"/>
                <a:cs typeface="BentonSans" charset="0"/>
              </a:rPr>
              <a:t>countries currently investing in Blockchain</a:t>
            </a:r>
            <a:r>
              <a:rPr lang="en-US" sz="1200" baseline="30000" dirty="0">
                <a:latin typeface="BentonSans" charset="0"/>
                <a:ea typeface="BentonSans" charset="0"/>
                <a:cs typeface="BentonSans" charset="0"/>
              </a:rPr>
              <a:t>4</a:t>
            </a:r>
            <a:endParaRPr lang="en-US" sz="1200" dirty="0">
              <a:latin typeface="BentonSans" charset="0"/>
              <a:ea typeface="BentonSans" charset="0"/>
              <a:cs typeface="BentonSans" charset="0"/>
            </a:endParaRPr>
          </a:p>
          <a:p>
            <a:pPr algn="ctr" fontAlgn="ctr"/>
            <a:endParaRPr lang="en-US" sz="1600" dirty="0">
              <a:latin typeface="BentonSans" charset="0"/>
              <a:ea typeface="BentonSans" charset="0"/>
              <a:cs typeface="BentonSans" charset="0"/>
            </a:endParaRPr>
          </a:p>
          <a:p>
            <a:pPr algn="ctr" fontAlgn="base">
              <a:spcBef>
                <a:spcPct val="50000"/>
              </a:spcBef>
              <a:spcAft>
                <a:spcPct val="0"/>
              </a:spcAft>
              <a:buClr>
                <a:srgbClr val="F0AB00"/>
              </a:buClr>
              <a:buSzPct val="80000"/>
            </a:pPr>
            <a:endParaRPr lang="en-US" sz="1600" kern="0" dirty="0" err="1">
              <a:ea typeface="Arial Unicode MS" pitchFamily="34" charset="-128"/>
              <a:cs typeface="Arial Unicode MS" pitchFamily="34" charset="-128"/>
            </a:endParaRPr>
          </a:p>
        </p:txBody>
      </p:sp>
      <p:sp>
        <p:nvSpPr>
          <p:cNvPr id="83" name="TextBox 82"/>
          <p:cNvSpPr txBox="1"/>
          <p:nvPr/>
        </p:nvSpPr>
        <p:spPr>
          <a:xfrm>
            <a:off x="8527142" y="6230901"/>
            <a:ext cx="4042230" cy="492443"/>
          </a:xfrm>
          <a:prstGeom prst="rect">
            <a:avLst/>
          </a:prstGeom>
          <a:noFill/>
        </p:spPr>
        <p:txBody>
          <a:bodyPr wrap="square" lIns="0" tIns="0" rIns="0" bIns="0" rtlCol="0">
            <a:spAutoFit/>
          </a:bodyPr>
          <a:lstStyle/>
          <a:p>
            <a:pPr marL="457200" indent="-174625">
              <a:buAutoNum type="arabicPeriod"/>
            </a:pPr>
            <a:r>
              <a:rPr lang="en-US" sz="800" dirty="0">
                <a:hlinkClick r:id="rId4"/>
              </a:rPr>
              <a:t>Finds Survey from The Pistoia Alliance</a:t>
            </a:r>
            <a:r>
              <a:rPr lang="en-US" sz="800" dirty="0"/>
              <a:t> , 20.09.2017</a:t>
            </a:r>
          </a:p>
          <a:p>
            <a:pPr marL="457200" indent="-174625">
              <a:buAutoNum type="arabicPeriod"/>
            </a:pPr>
            <a:r>
              <a:rPr lang="en-US" sz="800" dirty="0">
                <a:hlinkClick r:id="rId5"/>
              </a:rPr>
              <a:t>Blockchain Technology: use cases, statistics, benefits</a:t>
            </a:r>
            <a:r>
              <a:rPr lang="en-US" sz="800" dirty="0"/>
              <a:t> , 20.09.2017</a:t>
            </a:r>
          </a:p>
          <a:p>
            <a:pPr marL="457200" indent="-174625">
              <a:buAutoNum type="arabicPeriod"/>
            </a:pPr>
            <a:r>
              <a:rPr lang="en-US" sz="800" dirty="0">
                <a:hlinkClick r:id="rId6"/>
              </a:rPr>
              <a:t>Coindesk. State of Blockchain Q2 2017</a:t>
            </a:r>
            <a:r>
              <a:rPr lang="en-US" sz="800" dirty="0"/>
              <a:t> , 20.09.2017</a:t>
            </a:r>
          </a:p>
          <a:p>
            <a:pPr marL="457200" indent="-174625">
              <a:buAutoNum type="arabicPeriod"/>
            </a:pPr>
            <a:r>
              <a:rPr lang="en-US" sz="800" dirty="0">
                <a:hlinkClick r:id="rId7" invalidUrl="http://www.mas.gov.sg/~/media/ProjectUbin/Project Ubin  SGD on Distributed Ledger.pdf"/>
              </a:rPr>
              <a:t>Deloitte. The future is here</a:t>
            </a:r>
            <a:r>
              <a:rPr lang="en-US" sz="800" dirty="0"/>
              <a:t> , 20.09.2017</a:t>
            </a:r>
            <a:endParaRPr lang="en-US" sz="800" kern="0" dirty="0">
              <a:ea typeface="Arial Unicode MS" pitchFamily="34" charset="-128"/>
              <a:cs typeface="Arial Unicode MS" pitchFamily="34" charset="-128"/>
            </a:endParaRPr>
          </a:p>
        </p:txBody>
      </p:sp>
    </p:spTree>
    <p:extLst>
      <p:ext uri="{BB962C8B-B14F-4D97-AF65-F5344CB8AC3E}">
        <p14:creationId xmlns:p14="http://schemas.microsoft.com/office/powerpoint/2010/main" val="124494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mn-lt"/>
              </a:rPr>
              <a:t>What is Blockchain?</a:t>
            </a:r>
          </a:p>
        </p:txBody>
      </p:sp>
      <p:sp>
        <p:nvSpPr>
          <p:cNvPr id="5" name="Text Placeholder 9"/>
          <p:cNvSpPr>
            <a:spLocks noGrp="1"/>
          </p:cNvSpPr>
          <p:nvPr>
            <p:ph type="body" sz="quarter" idx="10"/>
          </p:nvPr>
        </p:nvSpPr>
        <p:spPr>
          <a:xfrm>
            <a:off x="720353" y="4267263"/>
            <a:ext cx="2925000" cy="1817683"/>
          </a:xfrm>
        </p:spPr>
        <p:txBody>
          <a:bodyPr/>
          <a:lstStyle/>
          <a:p>
            <a:r>
              <a:rPr lang="en-US" sz="1800" b="1" kern="0" dirty="0">
                <a:ea typeface="Arial Unicode MS" pitchFamily="34" charset="-128"/>
                <a:cs typeface="Arial Unicode MS" pitchFamily="34" charset="-128"/>
              </a:rPr>
              <a:t>Cryptocurrency</a:t>
            </a:r>
            <a:r>
              <a:rPr lang="en-US" sz="1800" kern="0" dirty="0">
                <a:ea typeface="Arial Unicode MS" pitchFamily="34" charset="-128"/>
                <a:cs typeface="Arial Unicode MS" pitchFamily="34" charset="-128"/>
              </a:rPr>
              <a:t> encryption techniques are used to verify the transfer of funds; operating independently of </a:t>
            </a:r>
            <a:br>
              <a:rPr lang="en-US" sz="1800" kern="0" dirty="0">
                <a:ea typeface="Arial Unicode MS" pitchFamily="34" charset="-128"/>
                <a:cs typeface="Arial Unicode MS" pitchFamily="34" charset="-128"/>
              </a:rPr>
            </a:br>
            <a:r>
              <a:rPr lang="en-US" sz="1800" kern="0" dirty="0">
                <a:ea typeface="Arial Unicode MS" pitchFamily="34" charset="-128"/>
                <a:cs typeface="Arial Unicode MS" pitchFamily="34" charset="-128"/>
              </a:rPr>
              <a:t>a (central) bank.</a:t>
            </a:r>
          </a:p>
        </p:txBody>
      </p:sp>
      <p:sp>
        <p:nvSpPr>
          <p:cNvPr id="7" name="Text Placeholder 16"/>
          <p:cNvSpPr txBox="1">
            <a:spLocks/>
          </p:cNvSpPr>
          <p:nvPr/>
        </p:nvSpPr>
        <p:spPr>
          <a:xfrm>
            <a:off x="7864809" y="4267263"/>
            <a:ext cx="3697652" cy="1817683"/>
          </a:xfrm>
          <a:prstGeom prst="rect">
            <a:avLst/>
          </a:prstGeom>
        </p:spPr>
        <p:txBody>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r>
              <a:rPr lang="en-US" sz="1800" b="1" dirty="0"/>
              <a:t>Distributed ledger </a:t>
            </a:r>
            <a:r>
              <a:rPr lang="en-US" sz="1800" dirty="0"/>
              <a:t>consensus </a:t>
            </a:r>
            <a:br>
              <a:rPr lang="en-US" sz="1800" dirty="0"/>
            </a:br>
            <a:r>
              <a:rPr lang="en-US" sz="1800" dirty="0"/>
              <a:t>of replicated, shared digital data spread across multiple sites, countries, or institutions. No central administrator or centralized data storage.</a:t>
            </a:r>
            <a:endParaRPr lang="en-US" sz="1800" kern="0" dirty="0">
              <a:ea typeface="Arial Unicode MS" pitchFamily="34" charset="-128"/>
              <a:cs typeface="Arial Unicode MS" pitchFamily="34" charset="-128"/>
            </a:endParaRPr>
          </a:p>
          <a:p>
            <a:endParaRPr lang="en-US" sz="1800" dirty="0"/>
          </a:p>
        </p:txBody>
      </p:sp>
      <p:sp>
        <p:nvSpPr>
          <p:cNvPr id="9" name="Text Placeholder 19"/>
          <p:cNvSpPr txBox="1">
            <a:spLocks/>
          </p:cNvSpPr>
          <p:nvPr/>
        </p:nvSpPr>
        <p:spPr>
          <a:xfrm>
            <a:off x="4463014" y="4267263"/>
            <a:ext cx="2968425" cy="2201731"/>
          </a:xfrm>
          <a:prstGeom prst="rect">
            <a:avLst/>
          </a:prstGeom>
        </p:spPr>
        <p:txBody>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r>
              <a:rPr lang="en-US" sz="1800" b="1" dirty="0"/>
              <a:t>Architectural concept</a:t>
            </a:r>
            <a:r>
              <a:rPr lang="en-US" sz="1800" dirty="0"/>
              <a:t> that enables the decentralized, secure, direct, digital transfer of values and assets.</a:t>
            </a:r>
          </a:p>
          <a:p>
            <a:endParaRPr lang="en-US" sz="1800" dirty="0"/>
          </a:p>
        </p:txBody>
      </p:sp>
      <p:sp>
        <p:nvSpPr>
          <p:cNvPr id="14" name="Rectangle 13"/>
          <p:cNvSpPr/>
          <p:nvPr/>
        </p:nvSpPr>
        <p:spPr>
          <a:xfrm>
            <a:off x="1544837" y="3481486"/>
            <a:ext cx="1053494" cy="400110"/>
          </a:xfrm>
          <a:prstGeom prst="rect">
            <a:avLst/>
          </a:prstGeom>
        </p:spPr>
        <p:txBody>
          <a:bodyPr wrap="none">
            <a:spAutoFit/>
          </a:bodyPr>
          <a:lstStyle/>
          <a:p>
            <a:r>
              <a:rPr lang="en-US" sz="2000" b="1" kern="0" dirty="0">
                <a:solidFill>
                  <a:schemeClr val="accent1"/>
                </a:solidFill>
                <a:latin typeface="+mn-lt"/>
                <a:ea typeface="Arial Unicode MS" pitchFamily="34" charset="-128"/>
                <a:cs typeface="Arial Unicode MS" pitchFamily="34" charset="-128"/>
              </a:rPr>
              <a:t>Bitcoin</a:t>
            </a:r>
            <a:endParaRPr lang="en-US" sz="2000" b="1" dirty="0">
              <a:solidFill>
                <a:schemeClr val="accent1"/>
              </a:solidFill>
              <a:latin typeface="+mn-lt"/>
            </a:endParaRPr>
          </a:p>
        </p:txBody>
      </p:sp>
      <p:sp>
        <p:nvSpPr>
          <p:cNvPr id="15" name="Rectangle 14"/>
          <p:cNvSpPr/>
          <p:nvPr/>
        </p:nvSpPr>
        <p:spPr>
          <a:xfrm>
            <a:off x="5020337" y="3481486"/>
            <a:ext cx="1553630" cy="400110"/>
          </a:xfrm>
          <a:prstGeom prst="rect">
            <a:avLst/>
          </a:prstGeom>
        </p:spPr>
        <p:txBody>
          <a:bodyPr wrap="none">
            <a:spAutoFit/>
          </a:bodyPr>
          <a:lstStyle/>
          <a:p>
            <a:r>
              <a:rPr lang="en-US" sz="2000" b="1" kern="0" dirty="0">
                <a:solidFill>
                  <a:schemeClr val="accent1"/>
                </a:solidFill>
                <a:latin typeface="+mn-lt"/>
                <a:ea typeface="Arial Unicode MS" pitchFamily="34" charset="-128"/>
                <a:cs typeface="Arial Unicode MS" pitchFamily="34" charset="-128"/>
              </a:rPr>
              <a:t>Blockchain</a:t>
            </a:r>
            <a:endParaRPr lang="en-US" sz="2000" b="1" dirty="0">
              <a:solidFill>
                <a:schemeClr val="accent1"/>
              </a:solidFill>
              <a:latin typeface="+mn-lt"/>
            </a:endParaRPr>
          </a:p>
        </p:txBody>
      </p:sp>
      <p:pic>
        <p:nvPicPr>
          <p:cNvPr id="2" name="Picture 1"/>
          <p:cNvPicPr>
            <a:picLocks noChangeAspect="1"/>
          </p:cNvPicPr>
          <p:nvPr/>
        </p:nvPicPr>
        <p:blipFill>
          <a:blip r:embed="rId3"/>
          <a:stretch>
            <a:fillRect/>
          </a:stretch>
        </p:blipFill>
        <p:spPr>
          <a:xfrm>
            <a:off x="8756630" y="1713865"/>
            <a:ext cx="1570984" cy="1570984"/>
          </a:xfrm>
          <a:prstGeom prst="rect">
            <a:avLst/>
          </a:prstGeom>
        </p:spPr>
      </p:pic>
      <p:sp>
        <p:nvSpPr>
          <p:cNvPr id="16" name="Rectangle 15"/>
          <p:cNvSpPr/>
          <p:nvPr/>
        </p:nvSpPr>
        <p:spPr>
          <a:xfrm>
            <a:off x="8061316" y="3327598"/>
            <a:ext cx="2961612" cy="707886"/>
          </a:xfrm>
          <a:prstGeom prst="rect">
            <a:avLst/>
          </a:prstGeom>
        </p:spPr>
        <p:txBody>
          <a:bodyPr wrap="square">
            <a:spAutoFit/>
          </a:bodyPr>
          <a:lstStyle/>
          <a:p>
            <a:pPr algn="ctr"/>
            <a:r>
              <a:rPr lang="en-US" sz="2000" b="1" kern="0" dirty="0">
                <a:solidFill>
                  <a:schemeClr val="accent1"/>
                </a:solidFill>
                <a:latin typeface="+mn-lt"/>
                <a:ea typeface="Arial Unicode MS" pitchFamily="34" charset="-128"/>
                <a:cs typeface="Arial Unicode MS" pitchFamily="34" charset="-128"/>
              </a:rPr>
              <a:t>Distributed Ledger Technology</a:t>
            </a:r>
            <a:endParaRPr lang="en-US" sz="2000" b="1" dirty="0">
              <a:solidFill>
                <a:schemeClr val="accent1"/>
              </a:solidFill>
              <a:latin typeface="+mn-lt"/>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2609" y="1943820"/>
            <a:ext cx="1111074" cy="1111074"/>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63784" y="1965989"/>
            <a:ext cx="1066736" cy="1066736"/>
          </a:xfrm>
          <a:prstGeom prst="rect">
            <a:avLst/>
          </a:prstGeom>
        </p:spPr>
      </p:pic>
    </p:spTree>
    <p:extLst>
      <p:ext uri="{BB962C8B-B14F-4D97-AF65-F5344CB8AC3E}">
        <p14:creationId xmlns:p14="http://schemas.microsoft.com/office/powerpoint/2010/main" val="1900280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8" name="Gerade Verbindung 59"/>
          <p:cNvCxnSpPr/>
          <p:nvPr/>
        </p:nvCxnSpPr>
        <p:spPr>
          <a:xfrm flipV="1">
            <a:off x="10712576" y="4014826"/>
            <a:ext cx="496219" cy="1862818"/>
          </a:xfrm>
          <a:prstGeom prst="line">
            <a:avLst/>
          </a:prstGeom>
          <a:noFill/>
          <a:ln w="12700" cap="flat" cmpd="sng" algn="ctr">
            <a:solidFill>
              <a:schemeClr val="bg2"/>
            </a:solidFill>
            <a:prstDash val="solid"/>
            <a:headEnd type="none" w="med" len="med"/>
            <a:tailEnd type="none" w="med" len="med"/>
          </a:ln>
          <a:effectLst/>
        </p:spPr>
      </p:cxnSp>
      <p:cxnSp>
        <p:nvCxnSpPr>
          <p:cNvPr id="66" name="Gerade Verbindung 56"/>
          <p:cNvCxnSpPr/>
          <p:nvPr/>
        </p:nvCxnSpPr>
        <p:spPr>
          <a:xfrm flipH="1" flipV="1">
            <a:off x="10591778" y="2701383"/>
            <a:ext cx="614173" cy="1347221"/>
          </a:xfrm>
          <a:prstGeom prst="line">
            <a:avLst/>
          </a:prstGeom>
          <a:noFill/>
          <a:ln w="12700" cap="flat" cmpd="sng" algn="ctr">
            <a:solidFill>
              <a:schemeClr val="bg2"/>
            </a:solidFill>
            <a:prstDash val="solid"/>
            <a:headEnd type="none" w="med" len="med"/>
            <a:tailEnd type="none" w="med" len="med"/>
          </a:ln>
          <a:effectLst/>
        </p:spPr>
      </p:cxnSp>
      <p:sp>
        <p:nvSpPr>
          <p:cNvPr id="108" name="Oval 107"/>
          <p:cNvSpPr/>
          <p:nvPr/>
        </p:nvSpPr>
        <p:spPr bwMode="gray">
          <a:xfrm>
            <a:off x="10678550" y="3525148"/>
            <a:ext cx="1030456" cy="1030456"/>
          </a:xfrm>
          <a:prstGeom prst="ellipse">
            <a:avLst/>
          </a:prstGeom>
          <a:solidFill>
            <a:schemeClr val="bg1"/>
          </a:solidFill>
          <a:ln w="12700" algn="ctr">
            <a:solidFill>
              <a:schemeClr val="accent5"/>
            </a:solidFill>
            <a:prstDash val="dash"/>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err="1">
              <a:ln>
                <a:noFill/>
              </a:ln>
              <a:effectLst/>
              <a:uLnTx/>
              <a:uFillTx/>
              <a:latin typeface="+mn-ea"/>
              <a:cs typeface="Arial Unicode MS" pitchFamily="34" charset="-128"/>
            </a:endParaRPr>
          </a:p>
        </p:txBody>
      </p:sp>
      <p:cxnSp>
        <p:nvCxnSpPr>
          <p:cNvPr id="85" name="Gerade Verbindung 47"/>
          <p:cNvCxnSpPr/>
          <p:nvPr/>
        </p:nvCxnSpPr>
        <p:spPr>
          <a:xfrm flipV="1">
            <a:off x="7859483" y="1534824"/>
            <a:ext cx="1247713" cy="1892778"/>
          </a:xfrm>
          <a:prstGeom prst="line">
            <a:avLst/>
          </a:prstGeom>
          <a:noFill/>
          <a:ln w="12700" cap="flat" cmpd="sng" algn="ctr">
            <a:solidFill>
              <a:schemeClr val="bg2"/>
            </a:solidFill>
            <a:prstDash val="solid"/>
            <a:headEnd type="none" w="med" len="med"/>
            <a:tailEnd type="none" w="med" len="med"/>
          </a:ln>
          <a:effectLst/>
        </p:spPr>
      </p:cxnSp>
      <p:cxnSp>
        <p:nvCxnSpPr>
          <p:cNvPr id="68" name="Gerade Verbindung 53"/>
          <p:cNvCxnSpPr/>
          <p:nvPr/>
        </p:nvCxnSpPr>
        <p:spPr>
          <a:xfrm flipH="1" flipV="1">
            <a:off x="9131570" y="1569289"/>
            <a:ext cx="1425456" cy="1120842"/>
          </a:xfrm>
          <a:prstGeom prst="line">
            <a:avLst/>
          </a:prstGeom>
          <a:noFill/>
          <a:ln w="12700" cap="flat" cmpd="sng" algn="ctr">
            <a:solidFill>
              <a:schemeClr val="bg2"/>
            </a:solidFill>
            <a:prstDash val="solid"/>
            <a:headEnd type="none" w="med" len="med"/>
            <a:tailEnd type="none" w="med" len="med"/>
          </a:ln>
          <a:effectLst/>
        </p:spPr>
      </p:cxnSp>
      <p:sp>
        <p:nvSpPr>
          <p:cNvPr id="107" name="Oval 106"/>
          <p:cNvSpPr/>
          <p:nvPr/>
        </p:nvSpPr>
        <p:spPr bwMode="gray">
          <a:xfrm>
            <a:off x="8616342" y="1000354"/>
            <a:ext cx="1030456" cy="1030456"/>
          </a:xfrm>
          <a:prstGeom prst="ellipse">
            <a:avLst/>
          </a:prstGeom>
          <a:solidFill>
            <a:schemeClr val="bg1"/>
          </a:solidFill>
          <a:ln w="12700" algn="ctr">
            <a:solidFill>
              <a:schemeClr val="accent5"/>
            </a:solidFill>
            <a:prstDash val="dash"/>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err="1">
              <a:ln>
                <a:noFill/>
              </a:ln>
              <a:effectLst/>
              <a:uLnTx/>
              <a:uFillTx/>
              <a:latin typeface="+mn-ea"/>
              <a:cs typeface="Arial Unicode MS" pitchFamily="34" charset="-128"/>
            </a:endParaRPr>
          </a:p>
        </p:txBody>
      </p:sp>
      <p:cxnSp>
        <p:nvCxnSpPr>
          <p:cNvPr id="93" name="Gerade Verbindung 70"/>
          <p:cNvCxnSpPr/>
          <p:nvPr/>
        </p:nvCxnSpPr>
        <p:spPr>
          <a:xfrm>
            <a:off x="5929520" y="3070692"/>
            <a:ext cx="168068" cy="1776636"/>
          </a:xfrm>
          <a:prstGeom prst="line">
            <a:avLst/>
          </a:prstGeom>
          <a:noFill/>
          <a:ln w="12700" cap="flat" cmpd="sng" algn="ctr">
            <a:solidFill>
              <a:schemeClr val="bg2"/>
            </a:solidFill>
            <a:prstDash val="solid"/>
            <a:headEnd type="none" w="med" len="med"/>
            <a:tailEnd type="none" w="med" len="med"/>
          </a:ln>
          <a:effectLst/>
        </p:spPr>
      </p:cxnSp>
      <p:cxnSp>
        <p:nvCxnSpPr>
          <p:cNvPr id="86" name="Gerade Verbindung 49"/>
          <p:cNvCxnSpPr/>
          <p:nvPr/>
        </p:nvCxnSpPr>
        <p:spPr>
          <a:xfrm flipV="1">
            <a:off x="6142290" y="3499663"/>
            <a:ext cx="1683299" cy="1378979"/>
          </a:xfrm>
          <a:prstGeom prst="line">
            <a:avLst/>
          </a:prstGeom>
          <a:noFill/>
          <a:ln w="12700" cap="flat" cmpd="sng" algn="ctr">
            <a:solidFill>
              <a:schemeClr val="bg2"/>
            </a:solidFill>
            <a:prstDash val="solid"/>
            <a:headEnd type="none" w="med" len="med"/>
            <a:tailEnd type="none" w="med" len="med"/>
          </a:ln>
          <a:effectLst/>
        </p:spPr>
      </p:cxnSp>
      <p:cxnSp>
        <p:nvCxnSpPr>
          <p:cNvPr id="92" name="Gerade Verbindung 68"/>
          <p:cNvCxnSpPr/>
          <p:nvPr/>
        </p:nvCxnSpPr>
        <p:spPr>
          <a:xfrm>
            <a:off x="6137062" y="4860569"/>
            <a:ext cx="1713448" cy="442120"/>
          </a:xfrm>
          <a:prstGeom prst="line">
            <a:avLst/>
          </a:prstGeom>
          <a:noFill/>
          <a:ln w="12700" cap="flat" cmpd="sng" algn="ctr">
            <a:solidFill>
              <a:schemeClr val="bg2"/>
            </a:solidFill>
            <a:prstDash val="solid"/>
            <a:headEnd type="none" w="med" len="med"/>
            <a:tailEnd type="none" w="med" len="med"/>
          </a:ln>
          <a:effectLst/>
        </p:spPr>
      </p:cxnSp>
      <p:sp>
        <p:nvSpPr>
          <p:cNvPr id="106" name="Oval 105"/>
          <p:cNvSpPr/>
          <p:nvPr/>
        </p:nvSpPr>
        <p:spPr bwMode="gray">
          <a:xfrm>
            <a:off x="5607460" y="4332100"/>
            <a:ext cx="1030456" cy="1030456"/>
          </a:xfrm>
          <a:prstGeom prst="ellipse">
            <a:avLst/>
          </a:prstGeom>
          <a:solidFill>
            <a:schemeClr val="bg1"/>
          </a:solidFill>
          <a:ln w="12700" algn="ctr">
            <a:solidFill>
              <a:schemeClr val="accent5"/>
            </a:solidFill>
            <a:prstDash val="dash"/>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err="1">
              <a:ln>
                <a:noFill/>
              </a:ln>
              <a:effectLst/>
              <a:uLnTx/>
              <a:uFillTx/>
              <a:latin typeface="+mn-ea"/>
              <a:cs typeface="Arial Unicode MS" pitchFamily="34" charset="-128"/>
            </a:endParaRPr>
          </a:p>
        </p:txBody>
      </p:sp>
      <p:cxnSp>
        <p:nvCxnSpPr>
          <p:cNvPr id="87" name="Gerade Verbindung 51"/>
          <p:cNvCxnSpPr/>
          <p:nvPr/>
        </p:nvCxnSpPr>
        <p:spPr>
          <a:xfrm flipH="1" flipV="1">
            <a:off x="8216427" y="3462225"/>
            <a:ext cx="1269128" cy="586379"/>
          </a:xfrm>
          <a:prstGeom prst="line">
            <a:avLst/>
          </a:prstGeom>
          <a:noFill/>
          <a:ln w="12700" cap="flat" cmpd="sng" algn="ctr">
            <a:solidFill>
              <a:schemeClr val="bg2"/>
            </a:solidFill>
            <a:prstDash val="solid"/>
            <a:headEnd type="none" w="med" len="med"/>
            <a:tailEnd type="none" w="med" len="med"/>
          </a:ln>
          <a:effectLst/>
        </p:spPr>
      </p:cxnSp>
      <p:cxnSp>
        <p:nvCxnSpPr>
          <p:cNvPr id="91" name="Gerade Verbindung 66"/>
          <p:cNvCxnSpPr/>
          <p:nvPr/>
        </p:nvCxnSpPr>
        <p:spPr>
          <a:xfrm flipV="1">
            <a:off x="7778667" y="4061178"/>
            <a:ext cx="1727811" cy="1241511"/>
          </a:xfrm>
          <a:prstGeom prst="line">
            <a:avLst/>
          </a:prstGeom>
          <a:noFill/>
          <a:ln w="12700" cap="flat" cmpd="sng" algn="ctr">
            <a:solidFill>
              <a:schemeClr val="bg2"/>
            </a:solidFill>
            <a:prstDash val="solid"/>
            <a:headEnd type="none" w="med" len="med"/>
            <a:tailEnd type="none" w="med" len="med"/>
          </a:ln>
          <a:effectLst/>
        </p:spPr>
      </p:cxnSp>
      <p:cxnSp>
        <p:nvCxnSpPr>
          <p:cNvPr id="90" name="Gerade Verbindung 64"/>
          <p:cNvCxnSpPr/>
          <p:nvPr/>
        </p:nvCxnSpPr>
        <p:spPr>
          <a:xfrm flipV="1">
            <a:off x="9105763" y="4116087"/>
            <a:ext cx="378759" cy="1961180"/>
          </a:xfrm>
          <a:prstGeom prst="line">
            <a:avLst/>
          </a:prstGeom>
          <a:noFill/>
          <a:ln w="12700" cap="flat" cmpd="sng" algn="ctr">
            <a:solidFill>
              <a:schemeClr val="bg2"/>
            </a:solidFill>
            <a:prstDash val="solid"/>
            <a:headEnd type="none" w="med" len="med"/>
            <a:tailEnd type="none" w="med" len="med"/>
          </a:ln>
          <a:effectLst/>
        </p:spPr>
      </p:cxnSp>
      <p:cxnSp>
        <p:nvCxnSpPr>
          <p:cNvPr id="89" name="Gerade Verbindung 61"/>
          <p:cNvCxnSpPr/>
          <p:nvPr/>
        </p:nvCxnSpPr>
        <p:spPr>
          <a:xfrm flipH="1" flipV="1">
            <a:off x="9485555" y="4040376"/>
            <a:ext cx="1270585" cy="1783979"/>
          </a:xfrm>
          <a:prstGeom prst="line">
            <a:avLst/>
          </a:prstGeom>
          <a:noFill/>
          <a:ln w="12700" cap="flat" cmpd="sng" algn="ctr">
            <a:solidFill>
              <a:schemeClr val="bg2"/>
            </a:solidFill>
            <a:prstDash val="solid"/>
            <a:headEnd type="none" w="med" len="med"/>
            <a:tailEnd type="none" w="med" len="med"/>
          </a:ln>
          <a:effectLst/>
        </p:spPr>
      </p:cxnSp>
      <p:sp>
        <p:nvSpPr>
          <p:cNvPr id="62" name="Oval 61"/>
          <p:cNvSpPr/>
          <p:nvPr/>
        </p:nvSpPr>
        <p:spPr bwMode="gray">
          <a:xfrm>
            <a:off x="9021452" y="3504112"/>
            <a:ext cx="1030456" cy="1030456"/>
          </a:xfrm>
          <a:prstGeom prst="ellipse">
            <a:avLst/>
          </a:prstGeom>
          <a:solidFill>
            <a:schemeClr val="bg1"/>
          </a:solidFill>
          <a:ln w="12700" algn="ctr">
            <a:solidFill>
              <a:schemeClr val="accent3"/>
            </a:solidFill>
            <a:prstDash val="dash"/>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err="1">
              <a:ln>
                <a:noFill/>
              </a:ln>
              <a:effectLst/>
              <a:uLnTx/>
              <a:uFillTx/>
              <a:latin typeface="+mn-ea"/>
              <a:cs typeface="Arial Unicode MS" pitchFamily="34" charset="-128"/>
            </a:endParaRPr>
          </a:p>
        </p:txBody>
      </p:sp>
      <p:cxnSp>
        <p:nvCxnSpPr>
          <p:cNvPr id="83" name="Gerade Verbindung 43"/>
          <p:cNvCxnSpPr/>
          <p:nvPr/>
        </p:nvCxnSpPr>
        <p:spPr>
          <a:xfrm flipH="1">
            <a:off x="5915898" y="2061600"/>
            <a:ext cx="1091296" cy="1002315"/>
          </a:xfrm>
          <a:prstGeom prst="line">
            <a:avLst/>
          </a:prstGeom>
          <a:noFill/>
          <a:ln w="12700" cap="flat" cmpd="sng" algn="ctr">
            <a:solidFill>
              <a:schemeClr val="bg2"/>
            </a:solidFill>
            <a:prstDash val="solid"/>
            <a:headEnd type="none" w="med" len="med"/>
            <a:tailEnd type="none" w="med" len="med"/>
          </a:ln>
          <a:effectLst/>
        </p:spPr>
      </p:cxnSp>
      <p:cxnSp>
        <p:nvCxnSpPr>
          <p:cNvPr id="84" name="Gerade Verbindung 44"/>
          <p:cNvCxnSpPr/>
          <p:nvPr/>
        </p:nvCxnSpPr>
        <p:spPr>
          <a:xfrm flipH="1" flipV="1">
            <a:off x="7481787" y="2002959"/>
            <a:ext cx="357745" cy="1390836"/>
          </a:xfrm>
          <a:prstGeom prst="line">
            <a:avLst/>
          </a:prstGeom>
          <a:noFill/>
          <a:ln w="12700" cap="flat" cmpd="sng" algn="ctr">
            <a:solidFill>
              <a:schemeClr val="bg2"/>
            </a:solidFill>
            <a:prstDash val="solid"/>
            <a:headEnd type="none" w="med" len="med"/>
            <a:tailEnd type="none" w="med" len="med"/>
          </a:ln>
          <a:effectLst/>
        </p:spPr>
      </p:cxnSp>
      <p:sp>
        <p:nvSpPr>
          <p:cNvPr id="58" name="Oval 57"/>
          <p:cNvSpPr/>
          <p:nvPr/>
        </p:nvSpPr>
        <p:spPr bwMode="gray">
          <a:xfrm>
            <a:off x="6948550" y="1490753"/>
            <a:ext cx="1030456" cy="1030456"/>
          </a:xfrm>
          <a:prstGeom prst="ellipse">
            <a:avLst/>
          </a:prstGeom>
          <a:solidFill>
            <a:schemeClr val="bg1"/>
          </a:solidFill>
          <a:ln w="12700" algn="ctr">
            <a:solidFill>
              <a:schemeClr val="accent3"/>
            </a:solidFill>
            <a:prstDash val="dash"/>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err="1">
              <a:ln>
                <a:noFill/>
              </a:ln>
              <a:effectLst/>
              <a:uLnTx/>
              <a:uFillTx/>
              <a:latin typeface="+mn-ea"/>
              <a:cs typeface="Arial Unicode MS" pitchFamily="34" charset="-128"/>
            </a:endParaRPr>
          </a:p>
        </p:txBody>
      </p:sp>
      <p:sp>
        <p:nvSpPr>
          <p:cNvPr id="57" name="Oval 56"/>
          <p:cNvSpPr/>
          <p:nvPr/>
        </p:nvSpPr>
        <p:spPr bwMode="gray">
          <a:xfrm>
            <a:off x="5414292" y="2564145"/>
            <a:ext cx="1030456" cy="1030456"/>
          </a:xfrm>
          <a:prstGeom prst="ellipse">
            <a:avLst/>
          </a:prstGeom>
          <a:solidFill>
            <a:schemeClr val="bg1"/>
          </a:solidFill>
          <a:ln w="12700" algn="ctr">
            <a:solidFill>
              <a:schemeClr val="tx1"/>
            </a:solidFill>
            <a:prstDash val="dash"/>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err="1">
              <a:ln>
                <a:noFill/>
              </a:ln>
              <a:effectLst/>
              <a:uLnTx/>
              <a:uFillTx/>
              <a:latin typeface="+mn-ea"/>
              <a:cs typeface="Arial Unicode MS" pitchFamily="34" charset="-128"/>
            </a:endParaRPr>
          </a:p>
        </p:txBody>
      </p:sp>
      <p:sp>
        <p:nvSpPr>
          <p:cNvPr id="56" name="Oval 55"/>
          <p:cNvSpPr/>
          <p:nvPr/>
        </p:nvSpPr>
        <p:spPr bwMode="gray">
          <a:xfrm>
            <a:off x="7352162" y="2936309"/>
            <a:ext cx="1030456" cy="1030456"/>
          </a:xfrm>
          <a:prstGeom prst="ellipse">
            <a:avLst/>
          </a:prstGeom>
          <a:solidFill>
            <a:schemeClr val="bg1"/>
          </a:solidFill>
          <a:ln w="12700" algn="ctr">
            <a:solidFill>
              <a:schemeClr val="tx1"/>
            </a:solidFill>
            <a:prstDash val="dash"/>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err="1">
              <a:ln>
                <a:noFill/>
              </a:ln>
              <a:effectLst/>
              <a:uLnTx/>
              <a:uFillTx/>
              <a:latin typeface="+mn-ea"/>
              <a:cs typeface="Arial Unicode MS" pitchFamily="34" charset="-128"/>
            </a:endParaRPr>
          </a:p>
        </p:txBody>
      </p:sp>
      <p:sp>
        <p:nvSpPr>
          <p:cNvPr id="55" name="Oval 54"/>
          <p:cNvSpPr/>
          <p:nvPr/>
        </p:nvSpPr>
        <p:spPr bwMode="gray">
          <a:xfrm>
            <a:off x="7310361" y="4793898"/>
            <a:ext cx="1030456" cy="1030456"/>
          </a:xfrm>
          <a:prstGeom prst="ellipse">
            <a:avLst/>
          </a:prstGeom>
          <a:solidFill>
            <a:schemeClr val="bg1"/>
          </a:solidFill>
          <a:ln w="12700" algn="ctr">
            <a:solidFill>
              <a:schemeClr val="tx1"/>
            </a:solidFill>
            <a:prstDash val="dash"/>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err="1">
              <a:ln>
                <a:noFill/>
              </a:ln>
              <a:effectLst/>
              <a:uLnTx/>
              <a:uFillTx/>
              <a:latin typeface="+mn-ea"/>
              <a:cs typeface="Arial Unicode MS" pitchFamily="34" charset="-128"/>
            </a:endParaRPr>
          </a:p>
        </p:txBody>
      </p:sp>
      <p:sp>
        <p:nvSpPr>
          <p:cNvPr id="54" name="Oval 53"/>
          <p:cNvSpPr/>
          <p:nvPr/>
        </p:nvSpPr>
        <p:spPr bwMode="gray">
          <a:xfrm>
            <a:off x="8577101" y="5555601"/>
            <a:ext cx="1030456" cy="1030456"/>
          </a:xfrm>
          <a:prstGeom prst="ellipse">
            <a:avLst/>
          </a:prstGeom>
          <a:solidFill>
            <a:schemeClr val="bg1"/>
          </a:solidFill>
          <a:ln w="12700" algn="ctr">
            <a:solidFill>
              <a:schemeClr val="tx1"/>
            </a:solidFill>
            <a:prstDash val="dash"/>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err="1">
              <a:ln>
                <a:noFill/>
              </a:ln>
              <a:effectLst/>
              <a:uLnTx/>
              <a:uFillTx/>
              <a:latin typeface="+mn-ea"/>
              <a:cs typeface="Arial Unicode MS" pitchFamily="34" charset="-128"/>
            </a:endParaRPr>
          </a:p>
        </p:txBody>
      </p:sp>
      <p:sp>
        <p:nvSpPr>
          <p:cNvPr id="53" name="Oval 52"/>
          <p:cNvSpPr/>
          <p:nvPr/>
        </p:nvSpPr>
        <p:spPr bwMode="gray">
          <a:xfrm>
            <a:off x="10191136" y="5277670"/>
            <a:ext cx="1030456" cy="1030456"/>
          </a:xfrm>
          <a:prstGeom prst="ellipse">
            <a:avLst/>
          </a:prstGeom>
          <a:solidFill>
            <a:schemeClr val="bg1"/>
          </a:solidFill>
          <a:ln w="12700" algn="ctr">
            <a:solidFill>
              <a:schemeClr val="tx1"/>
            </a:solidFill>
            <a:prstDash val="dash"/>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err="1">
              <a:ln>
                <a:noFill/>
              </a:ln>
              <a:effectLst/>
              <a:uLnTx/>
              <a:uFillTx/>
              <a:latin typeface="+mn-ea"/>
              <a:cs typeface="Arial Unicode MS" pitchFamily="34" charset="-128"/>
            </a:endParaRPr>
          </a:p>
        </p:txBody>
      </p:sp>
      <p:sp>
        <p:nvSpPr>
          <p:cNvPr id="50" name="Oval 49"/>
          <p:cNvSpPr/>
          <p:nvPr/>
        </p:nvSpPr>
        <p:spPr bwMode="gray">
          <a:xfrm>
            <a:off x="10076548" y="2133402"/>
            <a:ext cx="1030456" cy="1030456"/>
          </a:xfrm>
          <a:prstGeom prst="ellipse">
            <a:avLst/>
          </a:prstGeom>
          <a:solidFill>
            <a:schemeClr val="bg1"/>
          </a:solidFill>
          <a:ln w="12700" algn="ctr">
            <a:solidFill>
              <a:schemeClr val="tx1"/>
            </a:solidFill>
            <a:prstDash val="dash"/>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err="1">
              <a:ln>
                <a:noFill/>
              </a:ln>
              <a:effectLst/>
              <a:uLnTx/>
              <a:uFillTx/>
              <a:latin typeface="+mn-ea"/>
              <a:cs typeface="Arial Unicode MS" pitchFamily="34" charset="-128"/>
            </a:endParaRPr>
          </a:p>
        </p:txBody>
      </p:sp>
      <p:sp>
        <p:nvSpPr>
          <p:cNvPr id="2" name="Title 1"/>
          <p:cNvSpPr>
            <a:spLocks noGrp="1"/>
          </p:cNvSpPr>
          <p:nvPr>
            <p:ph type="title"/>
          </p:nvPr>
        </p:nvSpPr>
        <p:spPr>
          <a:xfrm>
            <a:off x="504350" y="533993"/>
            <a:ext cx="11186476" cy="369332"/>
          </a:xfrm>
        </p:spPr>
        <p:txBody>
          <a:bodyPr/>
          <a:lstStyle/>
          <a:p>
            <a:r>
              <a:rPr lang="en-US" sz="2400">
                <a:latin typeface="+mn-lt"/>
                <a:ea typeface="BentonSans" charset="0"/>
                <a:cs typeface="BentonSans" charset="0"/>
              </a:rPr>
              <a:t>Blockchain can transform transactional networks</a:t>
            </a:r>
          </a:p>
        </p:txBody>
      </p:sp>
      <p:sp>
        <p:nvSpPr>
          <p:cNvPr id="49" name="Rectangle 48"/>
          <p:cNvSpPr/>
          <p:nvPr/>
        </p:nvSpPr>
        <p:spPr>
          <a:xfrm>
            <a:off x="439546" y="3148293"/>
            <a:ext cx="4388871" cy="1200329"/>
          </a:xfrm>
          <a:prstGeom prst="rect">
            <a:avLst/>
          </a:prstGeom>
          <a:solidFill>
            <a:schemeClr val="bg1"/>
          </a:solidFill>
        </p:spPr>
        <p:txBody>
          <a:bodyPr wrap="square">
            <a:spAutoFit/>
          </a:bodyPr>
          <a:lstStyle/>
          <a:p>
            <a:pPr defTabSz="914217" fontAlgn="base">
              <a:spcBef>
                <a:spcPct val="20000"/>
              </a:spcBef>
              <a:spcAft>
                <a:spcPct val="0"/>
              </a:spcAft>
              <a:buClr>
                <a:schemeClr val="tx2"/>
              </a:buClr>
              <a:defRPr/>
            </a:pPr>
            <a:r>
              <a:rPr lang="en-US" altLang="ja-JP" sz="2400" kern="0" dirty="0" err="1">
                <a:latin typeface="+mn-lt"/>
                <a:ea typeface="BentonSans Book " charset="0"/>
                <a:cs typeface="BentonSans Book " charset="0"/>
              </a:rPr>
              <a:t>Blockchain</a:t>
            </a:r>
            <a:r>
              <a:rPr lang="en-US" altLang="ja-JP" sz="2400" kern="0" dirty="0">
                <a:latin typeface="+mn-lt"/>
                <a:ea typeface="BentonSans Book " charset="0"/>
                <a:cs typeface="BentonSans Book " charset="0"/>
              </a:rPr>
              <a:t> is a new protocol for </a:t>
            </a:r>
            <a:r>
              <a:rPr lang="en-US" altLang="ja-JP" sz="2400" b="1" kern="0" dirty="0">
                <a:solidFill>
                  <a:schemeClr val="accent1"/>
                </a:solidFill>
                <a:latin typeface="+mn-lt"/>
                <a:ea typeface="BentonSans" charset="0"/>
                <a:cs typeface="BentonSans" charset="0"/>
              </a:rPr>
              <a:t>distributed ledgers </a:t>
            </a:r>
            <a:r>
              <a:rPr lang="en-US" altLang="ja-JP" sz="2400" kern="0" dirty="0">
                <a:latin typeface="+mn-lt"/>
                <a:ea typeface="BentonSans Book " charset="0"/>
                <a:cs typeface="BentonSans Book " charset="0"/>
              </a:rPr>
              <a:t>in multi-party business processes.</a:t>
            </a:r>
          </a:p>
        </p:txBody>
      </p:sp>
      <p:sp>
        <p:nvSpPr>
          <p:cNvPr id="73" name="TextBox 6"/>
          <p:cNvSpPr txBox="1"/>
          <p:nvPr/>
        </p:nvSpPr>
        <p:spPr>
          <a:xfrm>
            <a:off x="7436833" y="5657717"/>
            <a:ext cx="827354" cy="261610"/>
          </a:xfrm>
          <a:prstGeom prst="rect">
            <a:avLst/>
          </a:prstGeom>
          <a:solidFill>
            <a:schemeClr val="bg1"/>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sz="1100" b="0" i="0" u="none" strike="noStrike" kern="0" cap="none" spc="0" normalizeH="0" baseline="0" noProof="0" dirty="0">
                <a:ln>
                  <a:noFill/>
                </a:ln>
                <a:solidFill>
                  <a:srgbClr val="000000"/>
                </a:solidFill>
                <a:effectLst/>
                <a:uLnTx/>
                <a:uFillTx/>
                <a:latin typeface="+mn-lt"/>
              </a:rPr>
              <a:t>Bank</a:t>
            </a:r>
          </a:p>
        </p:txBody>
      </p:sp>
      <p:sp>
        <p:nvSpPr>
          <p:cNvPr id="74" name="TextBox 6"/>
          <p:cNvSpPr txBox="1"/>
          <p:nvPr/>
        </p:nvSpPr>
        <p:spPr>
          <a:xfrm>
            <a:off x="10115936" y="3000246"/>
            <a:ext cx="951681" cy="261610"/>
          </a:xfrm>
          <a:prstGeom prst="rect">
            <a:avLst/>
          </a:prstGeom>
          <a:solidFill>
            <a:schemeClr val="bg1"/>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sz="1100" b="0" i="0" u="none" strike="noStrike" kern="0" cap="none" spc="0" normalizeH="0" baseline="0" noProof="0" dirty="0" err="1">
                <a:ln>
                  <a:noFill/>
                </a:ln>
                <a:solidFill>
                  <a:srgbClr val="000000"/>
                </a:solidFill>
                <a:effectLst/>
                <a:uLnTx/>
                <a:uFillTx/>
                <a:latin typeface="+mn-lt"/>
              </a:rPr>
              <a:t>Government</a:t>
            </a:r>
            <a:endParaRPr kumimoji="0" sz="1100" b="0" i="0" u="none" strike="noStrike" kern="0" cap="none" spc="0" normalizeH="0" baseline="0" noProof="0" dirty="0">
              <a:ln>
                <a:noFill/>
              </a:ln>
              <a:solidFill>
                <a:srgbClr val="000000"/>
              </a:solidFill>
              <a:effectLst/>
              <a:uLnTx/>
              <a:uFillTx/>
              <a:latin typeface="+mn-lt"/>
            </a:endParaRPr>
          </a:p>
        </p:txBody>
      </p:sp>
      <p:sp>
        <p:nvSpPr>
          <p:cNvPr id="75" name="TextBox 6"/>
          <p:cNvSpPr txBox="1"/>
          <p:nvPr/>
        </p:nvSpPr>
        <p:spPr>
          <a:xfrm>
            <a:off x="7435051" y="3887796"/>
            <a:ext cx="875630" cy="169277"/>
          </a:xfrm>
          <a:prstGeom prst="rect">
            <a:avLst/>
          </a:prstGeom>
          <a:solidFill>
            <a:schemeClr val="bg1"/>
          </a:solidFill>
        </p:spPr>
        <p:txBody>
          <a:bodyPr wrap="square" lIns="0" tIns="0" rIns="0" bIns="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sz="1100" b="0" i="0" u="none" strike="noStrike" kern="0" cap="none" spc="0" normalizeH="0" baseline="0" noProof="0" dirty="0">
                <a:ln>
                  <a:noFill/>
                </a:ln>
                <a:solidFill>
                  <a:srgbClr val="000000"/>
                </a:solidFill>
                <a:effectLst/>
                <a:uLnTx/>
                <a:uFillTx/>
                <a:latin typeface="+mn-lt"/>
              </a:rPr>
              <a:t>Company</a:t>
            </a:r>
          </a:p>
        </p:txBody>
      </p:sp>
      <p:sp>
        <p:nvSpPr>
          <p:cNvPr id="76" name="TextBox 6"/>
          <p:cNvSpPr txBox="1"/>
          <p:nvPr/>
        </p:nvSpPr>
        <p:spPr>
          <a:xfrm>
            <a:off x="5470450" y="3375651"/>
            <a:ext cx="890897" cy="261610"/>
          </a:xfrm>
          <a:prstGeom prst="rect">
            <a:avLst/>
          </a:prstGeom>
          <a:solidFill>
            <a:schemeClr val="bg1"/>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sz="1100" b="0" i="0" u="none" strike="noStrike" kern="0" cap="none" spc="0" normalizeH="0" baseline="0" noProof="0" dirty="0" err="1">
                <a:ln>
                  <a:noFill/>
                </a:ln>
                <a:solidFill>
                  <a:srgbClr val="000000"/>
                </a:solidFill>
                <a:effectLst/>
                <a:uLnTx/>
                <a:uFillTx/>
                <a:latin typeface="+mn-lt"/>
              </a:rPr>
              <a:t>Supplier</a:t>
            </a:r>
            <a:endParaRPr kumimoji="0" sz="1100" b="0" i="0" u="none" strike="noStrike" kern="0" cap="none" spc="0" normalizeH="0" baseline="0" noProof="0" dirty="0">
              <a:ln>
                <a:noFill/>
              </a:ln>
              <a:solidFill>
                <a:srgbClr val="000000"/>
              </a:solidFill>
              <a:effectLst/>
              <a:uLnTx/>
              <a:uFillTx/>
              <a:latin typeface="+mn-lt"/>
            </a:endParaRPr>
          </a:p>
        </p:txBody>
      </p:sp>
      <p:sp>
        <p:nvSpPr>
          <p:cNvPr id="77" name="TextBox 6"/>
          <p:cNvSpPr txBox="1"/>
          <p:nvPr/>
        </p:nvSpPr>
        <p:spPr>
          <a:xfrm>
            <a:off x="10207476" y="6235183"/>
            <a:ext cx="1068752" cy="261610"/>
          </a:xfrm>
          <a:prstGeom prst="rect">
            <a:avLst/>
          </a:prstGeom>
          <a:solidFill>
            <a:schemeClr val="bg1"/>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sz="1100" b="0" i="0" u="none" strike="noStrike" kern="0" cap="none" spc="0" normalizeH="0" baseline="0" noProof="0" dirty="0">
                <a:ln>
                  <a:noFill/>
                </a:ln>
                <a:solidFill>
                  <a:srgbClr val="000000"/>
                </a:solidFill>
                <a:effectLst/>
                <a:uLnTx/>
                <a:uFillTx/>
                <a:latin typeface="+mn-lt"/>
              </a:rPr>
              <a:t>Individual</a:t>
            </a:r>
          </a:p>
        </p:txBody>
      </p:sp>
      <p:sp>
        <p:nvSpPr>
          <p:cNvPr id="78" name="TextBox 6"/>
          <p:cNvSpPr txBox="1"/>
          <p:nvPr/>
        </p:nvSpPr>
        <p:spPr>
          <a:xfrm>
            <a:off x="8468099" y="6398343"/>
            <a:ext cx="1263174" cy="261610"/>
          </a:xfrm>
          <a:prstGeom prst="rect">
            <a:avLst/>
          </a:prstGeom>
          <a:solidFill>
            <a:schemeClr val="bg1"/>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sz="1100" b="0" i="0" u="none" strike="noStrike" kern="0" cap="none" spc="0" normalizeH="0" baseline="0" noProof="0" dirty="0" err="1">
                <a:ln>
                  <a:noFill/>
                </a:ln>
                <a:solidFill>
                  <a:srgbClr val="000000"/>
                </a:solidFill>
                <a:effectLst/>
                <a:uLnTx/>
                <a:uFillTx/>
                <a:latin typeface="+mn-lt"/>
              </a:rPr>
              <a:t>Connected</a:t>
            </a:r>
            <a:r>
              <a:rPr kumimoji="0" sz="1100" b="0" i="0" u="none" strike="noStrike" kern="0" cap="none" spc="0" normalizeH="0" baseline="0" noProof="0" dirty="0">
                <a:ln>
                  <a:noFill/>
                </a:ln>
                <a:solidFill>
                  <a:srgbClr val="000000"/>
                </a:solidFill>
                <a:effectLst/>
                <a:uLnTx/>
                <a:uFillTx/>
                <a:latin typeface="+mn-lt"/>
              </a:rPr>
              <a:t> Car</a:t>
            </a:r>
          </a:p>
        </p:txBody>
      </p:sp>
      <p:sp>
        <p:nvSpPr>
          <p:cNvPr id="79" name="TextBox 6"/>
          <p:cNvSpPr txBox="1"/>
          <p:nvPr/>
        </p:nvSpPr>
        <p:spPr>
          <a:xfrm>
            <a:off x="8292824" y="1843930"/>
            <a:ext cx="1628744" cy="430887"/>
          </a:xfrm>
          <a:prstGeom prst="rect">
            <a:avLst/>
          </a:prstGeom>
          <a:solidFill>
            <a:schemeClr val="bg1"/>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sz="1100" b="1" i="0" u="none" strike="noStrike" kern="0" cap="none" spc="0" normalizeH="0" baseline="0" noProof="0" dirty="0">
                <a:ln>
                  <a:noFill/>
                </a:ln>
                <a:solidFill>
                  <a:srgbClr val="000000"/>
                </a:solidFill>
                <a:effectLst/>
                <a:uLnTx/>
                <a:uFillTx/>
                <a:latin typeface="+mn-lt"/>
              </a:rPr>
              <a:t>Compliance </a:t>
            </a:r>
            <a:r>
              <a:rPr kumimoji="0" sz="1100" b="1" i="0" u="none" strike="noStrike" kern="0" cap="none" spc="0" normalizeH="0" baseline="0" noProof="0" dirty="0" err="1">
                <a:ln>
                  <a:noFill/>
                </a:ln>
                <a:solidFill>
                  <a:srgbClr val="000000"/>
                </a:solidFill>
                <a:effectLst/>
                <a:uLnTx/>
                <a:uFillTx/>
                <a:latin typeface="+mn-lt"/>
              </a:rPr>
              <a:t>and</a:t>
            </a:r>
            <a:r>
              <a:rPr kumimoji="0" sz="1100" b="1" i="0" u="none" strike="noStrike" kern="0" cap="none" spc="0" normalizeH="0" baseline="0" noProof="0" dirty="0">
                <a:ln>
                  <a:noFill/>
                </a:ln>
                <a:solidFill>
                  <a:srgbClr val="000000"/>
                </a:solidFill>
                <a:effectLst/>
                <a:uLnTx/>
                <a:uFillTx/>
                <a:latin typeface="+mn-lt"/>
              </a:rPr>
              <a:t> Legal </a:t>
            </a:r>
            <a:r>
              <a:rPr kumimoji="0" sz="1100" b="1" i="0" u="none" strike="noStrike" kern="0" cap="none" spc="0" normalizeH="0" baseline="0" noProof="0" dirty="0" err="1">
                <a:ln>
                  <a:noFill/>
                </a:ln>
                <a:solidFill>
                  <a:srgbClr val="000000"/>
                </a:solidFill>
                <a:effectLst/>
                <a:uLnTx/>
                <a:uFillTx/>
                <a:latin typeface="+mn-lt"/>
              </a:rPr>
              <a:t>Documentation</a:t>
            </a:r>
            <a:endParaRPr kumimoji="0" sz="1100" b="1" i="0" u="none" strike="noStrike" kern="0" cap="none" spc="0" normalizeH="0" baseline="0" noProof="0" dirty="0">
              <a:ln>
                <a:noFill/>
              </a:ln>
              <a:solidFill>
                <a:srgbClr val="000000"/>
              </a:solidFill>
              <a:effectLst/>
              <a:uLnTx/>
              <a:uFillTx/>
              <a:latin typeface="+mn-lt"/>
            </a:endParaRPr>
          </a:p>
        </p:txBody>
      </p:sp>
      <p:sp>
        <p:nvSpPr>
          <p:cNvPr id="80" name="TextBox 6"/>
          <p:cNvSpPr txBox="1"/>
          <p:nvPr/>
        </p:nvSpPr>
        <p:spPr>
          <a:xfrm>
            <a:off x="6711320" y="2398709"/>
            <a:ext cx="1481578" cy="169277"/>
          </a:xfrm>
          <a:prstGeom prst="rect">
            <a:avLst/>
          </a:prstGeom>
          <a:solidFill>
            <a:schemeClr val="bg1"/>
          </a:solidFill>
        </p:spPr>
        <p:txBody>
          <a:bodyPr wrap="square" lIns="0" tIns="0" rIns="0" bIns="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sz="1100" b="1" i="0" u="none" strike="noStrike" kern="0" cap="none" spc="0" normalizeH="0" baseline="0" noProof="0" dirty="0">
                <a:ln>
                  <a:noFill/>
                </a:ln>
                <a:solidFill>
                  <a:srgbClr val="000000"/>
                </a:solidFill>
                <a:effectLst/>
                <a:uLnTx/>
                <a:uFillTx/>
                <a:latin typeface="+mn-lt"/>
              </a:rPr>
              <a:t>Quality Assurance</a:t>
            </a:r>
          </a:p>
        </p:txBody>
      </p:sp>
      <p:sp>
        <p:nvSpPr>
          <p:cNvPr id="81" name="TextBox 6"/>
          <p:cNvSpPr txBox="1"/>
          <p:nvPr/>
        </p:nvSpPr>
        <p:spPr>
          <a:xfrm>
            <a:off x="9047683" y="4422342"/>
            <a:ext cx="1010706" cy="169277"/>
          </a:xfrm>
          <a:prstGeom prst="rect">
            <a:avLst/>
          </a:prstGeom>
          <a:solidFill>
            <a:schemeClr val="bg1"/>
          </a:solidFill>
        </p:spPr>
        <p:txBody>
          <a:bodyPr wrap="square" lIns="0" tIns="0" rIns="0" bIns="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sz="1100" b="1" i="0" u="none" strike="noStrike" kern="0" cap="none" spc="0" normalizeH="0" baseline="0" noProof="0" dirty="0" err="1">
                <a:ln>
                  <a:noFill/>
                </a:ln>
                <a:solidFill>
                  <a:srgbClr val="000000"/>
                </a:solidFill>
                <a:effectLst/>
                <a:uLnTx/>
                <a:uFillTx/>
                <a:latin typeface="+mn-lt"/>
              </a:rPr>
              <a:t>Payments</a:t>
            </a:r>
            <a:endParaRPr kumimoji="0" sz="1100" b="1" i="0" u="none" strike="noStrike" kern="0" cap="none" spc="0" normalizeH="0" baseline="0" noProof="0" dirty="0">
              <a:ln>
                <a:noFill/>
              </a:ln>
              <a:solidFill>
                <a:srgbClr val="000000"/>
              </a:solidFill>
              <a:effectLst/>
              <a:uLnTx/>
              <a:uFillTx/>
              <a:latin typeface="+mn-lt"/>
            </a:endParaRPr>
          </a:p>
        </p:txBody>
      </p:sp>
      <p:sp>
        <p:nvSpPr>
          <p:cNvPr id="82" name="TextBox 6"/>
          <p:cNvSpPr txBox="1"/>
          <p:nvPr/>
        </p:nvSpPr>
        <p:spPr>
          <a:xfrm>
            <a:off x="10613629" y="4412972"/>
            <a:ext cx="1190332" cy="338554"/>
          </a:xfrm>
          <a:prstGeom prst="rect">
            <a:avLst/>
          </a:prstGeom>
          <a:solidFill>
            <a:schemeClr val="bg1"/>
          </a:solidFill>
        </p:spPr>
        <p:txBody>
          <a:bodyPr wrap="square" lIns="0" tIns="0" rIns="0" bIns="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sz="1100" b="1" i="0" u="none" strike="noStrike" kern="0" cap="none" spc="0" normalizeH="0" baseline="0" noProof="0" dirty="0" err="1">
                <a:ln>
                  <a:noFill/>
                </a:ln>
                <a:solidFill>
                  <a:srgbClr val="000000"/>
                </a:solidFill>
                <a:effectLst/>
                <a:uLnTx/>
                <a:uFillTx/>
                <a:latin typeface="+mn-lt"/>
              </a:rPr>
              <a:t>Decentralized</a:t>
            </a:r>
            <a:r>
              <a:rPr kumimoji="0" sz="1100" b="1" i="0" u="none" strike="noStrike" kern="0" cap="none" spc="0" normalizeH="0" baseline="0" noProof="0" dirty="0">
                <a:ln>
                  <a:noFill/>
                </a:ln>
                <a:solidFill>
                  <a:srgbClr val="000000"/>
                </a:solidFill>
                <a:effectLst/>
                <a:uLnTx/>
                <a:uFillTx/>
                <a:latin typeface="+mn-lt"/>
              </a:rPr>
              <a:t> </a:t>
            </a:r>
            <a:r>
              <a:rPr kumimoji="0" sz="1100" b="1" i="0" u="none" strike="noStrike" kern="0" cap="none" spc="0" normalizeH="0" baseline="0" noProof="0" dirty="0" err="1">
                <a:ln>
                  <a:noFill/>
                </a:ln>
                <a:solidFill>
                  <a:srgbClr val="000000"/>
                </a:solidFill>
                <a:effectLst/>
                <a:uLnTx/>
                <a:uFillTx/>
                <a:latin typeface="+mn-lt"/>
              </a:rPr>
              <a:t>Voting</a:t>
            </a:r>
            <a:endParaRPr kumimoji="0" sz="1100" b="1" i="0" u="none" strike="noStrike" kern="0" cap="none" spc="0" normalizeH="0" baseline="0" noProof="0" dirty="0">
              <a:ln>
                <a:noFill/>
              </a:ln>
              <a:solidFill>
                <a:srgbClr val="000000"/>
              </a:solidFill>
              <a:effectLst/>
              <a:uLnTx/>
              <a:uFillTx/>
              <a:latin typeface="+mn-lt"/>
            </a:endParaRPr>
          </a:p>
        </p:txBody>
      </p:sp>
      <p:sp>
        <p:nvSpPr>
          <p:cNvPr id="94" name="TextBox 6"/>
          <p:cNvSpPr txBox="1"/>
          <p:nvPr/>
        </p:nvSpPr>
        <p:spPr>
          <a:xfrm>
            <a:off x="5494461" y="5262172"/>
            <a:ext cx="1219396" cy="261610"/>
          </a:xfrm>
          <a:prstGeom prst="rect">
            <a:avLst/>
          </a:prstGeom>
          <a:solidFill>
            <a:schemeClr val="bg1"/>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sz="1100" b="1" i="0" u="none" strike="noStrike" kern="0" cap="none" spc="0" normalizeH="0" baseline="0" noProof="0" dirty="0">
                <a:ln>
                  <a:noFill/>
                </a:ln>
                <a:solidFill>
                  <a:srgbClr val="000000"/>
                </a:solidFill>
                <a:effectLst/>
                <a:uLnTx/>
                <a:uFillTx/>
                <a:latin typeface="+mn-lt"/>
              </a:rPr>
              <a:t>Trade </a:t>
            </a:r>
            <a:r>
              <a:rPr kumimoji="0" sz="1100" b="1" i="0" u="none" strike="noStrike" kern="0" cap="none" spc="0" normalizeH="0" baseline="0" noProof="0" dirty="0" err="1">
                <a:ln>
                  <a:noFill/>
                </a:ln>
                <a:solidFill>
                  <a:srgbClr val="000000"/>
                </a:solidFill>
                <a:effectLst/>
                <a:uLnTx/>
                <a:uFillTx/>
                <a:latin typeface="+mn-lt"/>
              </a:rPr>
              <a:t>Finance</a:t>
            </a:r>
            <a:endParaRPr kumimoji="0" sz="1100" b="1" i="0" u="none" strike="noStrike" kern="0" cap="none" spc="0" normalizeH="0" baseline="0" noProof="0" dirty="0">
              <a:ln>
                <a:noFill/>
              </a:ln>
              <a:solidFill>
                <a:srgbClr val="000000"/>
              </a:solidFill>
              <a:effectLst/>
              <a:uLnTx/>
              <a:uFillTx/>
              <a:latin typeface="+mn-lt"/>
            </a:endParaRPr>
          </a:p>
        </p:txBody>
      </p:sp>
      <p:pic>
        <p:nvPicPr>
          <p:cNvPr id="95" name="Bild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56422" y="5678499"/>
            <a:ext cx="733053" cy="733053"/>
          </a:xfrm>
          <a:prstGeom prst="rect">
            <a:avLst/>
          </a:prstGeom>
          <a:noFill/>
          <a:ln w="63500">
            <a:noFill/>
          </a:ln>
        </p:spPr>
      </p:pic>
      <p:pic>
        <p:nvPicPr>
          <p:cNvPr id="96" name="Bild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27206" y="5394500"/>
            <a:ext cx="787394" cy="787394"/>
          </a:xfrm>
          <a:prstGeom prst="rect">
            <a:avLst/>
          </a:prstGeom>
          <a:noFill/>
          <a:ln w="63500">
            <a:noFill/>
          </a:ln>
        </p:spPr>
      </p:pic>
      <p:pic>
        <p:nvPicPr>
          <p:cNvPr id="97" name="Bild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41834" y="2642413"/>
            <a:ext cx="746204" cy="746204"/>
          </a:xfrm>
          <a:prstGeom prst="rect">
            <a:avLst/>
          </a:prstGeom>
          <a:noFill/>
          <a:ln w="63500">
            <a:noFill/>
          </a:ln>
        </p:spPr>
      </p:pic>
      <p:pic>
        <p:nvPicPr>
          <p:cNvPr id="98" name="Bild 2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80370" y="2221726"/>
            <a:ext cx="822813" cy="822813"/>
          </a:xfrm>
          <a:prstGeom prst="rect">
            <a:avLst/>
          </a:prstGeom>
          <a:noFill/>
          <a:ln w="63500">
            <a:noFill/>
          </a:ln>
        </p:spPr>
      </p:pic>
      <p:pic>
        <p:nvPicPr>
          <p:cNvPr id="100" name="Bild 1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50000" y="4891565"/>
            <a:ext cx="779593" cy="779593"/>
          </a:xfrm>
          <a:prstGeom prst="rect">
            <a:avLst/>
          </a:prstGeom>
          <a:noFill/>
          <a:ln w="63500">
            <a:noFill/>
          </a:ln>
        </p:spPr>
      </p:pic>
      <p:pic>
        <p:nvPicPr>
          <p:cNvPr id="101" name="Bild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010422" y="1481495"/>
            <a:ext cx="931448" cy="931448"/>
          </a:xfrm>
          <a:prstGeom prst="rect">
            <a:avLst/>
          </a:prstGeom>
        </p:spPr>
      </p:pic>
      <p:pic>
        <p:nvPicPr>
          <p:cNvPr id="104" name="Bild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87544" y="3571594"/>
            <a:ext cx="886464" cy="886464"/>
          </a:xfrm>
          <a:prstGeom prst="rect">
            <a:avLst/>
          </a:prstGeom>
        </p:spPr>
      </p:pic>
      <p:pic>
        <p:nvPicPr>
          <p:cNvPr id="45" name="Bild 1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49748" y="3003999"/>
            <a:ext cx="779593" cy="779593"/>
          </a:xfrm>
          <a:prstGeom prst="rect">
            <a:avLst/>
          </a:prstGeom>
          <a:noFill/>
          <a:ln w="63500">
            <a:noFill/>
          </a:ln>
        </p:spPr>
      </p:pic>
      <p:pic>
        <p:nvPicPr>
          <p:cNvPr id="46" name="Bild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79036" y="4364437"/>
            <a:ext cx="931448" cy="931448"/>
          </a:xfrm>
          <a:prstGeom prst="rect">
            <a:avLst/>
          </a:prstGeom>
        </p:spPr>
      </p:pic>
      <p:pic>
        <p:nvPicPr>
          <p:cNvPr id="47" name="Bild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74568" y="3571594"/>
            <a:ext cx="886464" cy="886464"/>
          </a:xfrm>
          <a:prstGeom prst="rect">
            <a:avLst/>
          </a:prstGeom>
        </p:spPr>
      </p:pic>
      <p:pic>
        <p:nvPicPr>
          <p:cNvPr id="48" name="Bild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56226" y="1001056"/>
            <a:ext cx="931448" cy="931448"/>
          </a:xfrm>
          <a:prstGeom prst="rect">
            <a:avLst/>
          </a:prstGeom>
        </p:spPr>
      </p:pic>
    </p:spTree>
    <p:extLst>
      <p:ext uri="{BB962C8B-B14F-4D97-AF65-F5344CB8AC3E}">
        <p14:creationId xmlns:p14="http://schemas.microsoft.com/office/powerpoint/2010/main" val="375632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SAP Leonardo: </a:t>
            </a:r>
            <a:r>
              <a:rPr lang="en-US" dirty="0">
                <a:solidFill>
                  <a:schemeClr val="accent1"/>
                </a:solidFill>
              </a:rPr>
              <a:t>Fully integrated with SAP applications </a:t>
            </a:r>
            <a:endParaRPr lang="en-US" dirty="0"/>
          </a:p>
        </p:txBody>
      </p:sp>
      <p:pic>
        <p:nvPicPr>
          <p:cNvPr id="7" name="Picture 6"/>
          <p:cNvPicPr>
            <a:picLocks noChangeAspect="1"/>
          </p:cNvPicPr>
          <p:nvPr/>
        </p:nvPicPr>
        <p:blipFill>
          <a:blip r:embed="rId3"/>
          <a:stretch>
            <a:fillRect/>
          </a:stretch>
        </p:blipFill>
        <p:spPr>
          <a:xfrm>
            <a:off x="961822" y="1081655"/>
            <a:ext cx="10658123" cy="5780263"/>
          </a:xfrm>
          <a:prstGeom prst="rect">
            <a:avLst/>
          </a:prstGeom>
        </p:spPr>
      </p:pic>
    </p:spTree>
    <p:extLst>
      <p:ext uri="{BB962C8B-B14F-4D97-AF65-F5344CB8AC3E}">
        <p14:creationId xmlns:p14="http://schemas.microsoft.com/office/powerpoint/2010/main" val="22405322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Group 136"/>
          <p:cNvGrpSpPr/>
          <p:nvPr/>
        </p:nvGrpSpPr>
        <p:grpSpPr>
          <a:xfrm>
            <a:off x="2272727" y="350084"/>
            <a:ext cx="8424462" cy="5085898"/>
            <a:chOff x="3170578" y="297160"/>
            <a:chExt cx="8424462" cy="5085898"/>
          </a:xfrm>
        </p:grpSpPr>
        <p:grpSp>
          <p:nvGrpSpPr>
            <p:cNvPr id="51" name="Group 50"/>
            <p:cNvGrpSpPr/>
            <p:nvPr/>
          </p:nvGrpSpPr>
          <p:grpSpPr>
            <a:xfrm>
              <a:off x="5490987" y="3476739"/>
              <a:ext cx="1474573" cy="1271184"/>
              <a:chOff x="2481401" y="3459381"/>
              <a:chExt cx="1474573" cy="1271184"/>
            </a:xfrm>
          </p:grpSpPr>
          <p:sp>
            <p:nvSpPr>
              <p:cNvPr id="44" name="Hexagon 43"/>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46" name="Straight Connector 45"/>
              <p:cNvCxnSpPr>
                <a:stCxn id="44" idx="4"/>
                <a:endCxn id="44"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a:stCxn id="44" idx="5"/>
                <a:endCxn id="44"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a:stCxn id="44" idx="3"/>
                <a:endCxn id="44"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52" name="Group 51"/>
            <p:cNvGrpSpPr/>
            <p:nvPr/>
          </p:nvGrpSpPr>
          <p:grpSpPr>
            <a:xfrm>
              <a:off x="7800780" y="3477689"/>
              <a:ext cx="1474573" cy="1271184"/>
              <a:chOff x="2481401" y="3459381"/>
              <a:chExt cx="1474573" cy="1271184"/>
            </a:xfrm>
          </p:grpSpPr>
          <p:sp>
            <p:nvSpPr>
              <p:cNvPr id="53" name="Hexagon 52"/>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54" name="Straight Connector 53"/>
              <p:cNvCxnSpPr>
                <a:stCxn id="53" idx="4"/>
                <a:endCxn id="53"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a:stCxn id="53" idx="5"/>
                <a:endCxn id="53"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a:stCxn id="53" idx="3"/>
                <a:endCxn id="53"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a:xfrm>
              <a:off x="8959996" y="2838095"/>
              <a:ext cx="1474573" cy="1271184"/>
              <a:chOff x="2481401" y="3459381"/>
              <a:chExt cx="1474573" cy="1271184"/>
            </a:xfrm>
          </p:grpSpPr>
          <p:sp>
            <p:nvSpPr>
              <p:cNvPr id="58" name="Hexagon 57"/>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59" name="Straight Connector 58"/>
              <p:cNvCxnSpPr>
                <a:stCxn id="58" idx="4"/>
                <a:endCxn id="58"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a:stCxn id="58" idx="5"/>
                <a:endCxn id="58"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a:stCxn id="58" idx="3"/>
                <a:endCxn id="58"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a:off x="10120467" y="2201770"/>
              <a:ext cx="1474573" cy="1271184"/>
              <a:chOff x="2481401" y="3459381"/>
              <a:chExt cx="1474573" cy="1271184"/>
            </a:xfrm>
          </p:grpSpPr>
          <p:sp>
            <p:nvSpPr>
              <p:cNvPr id="63" name="Hexagon 62"/>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64" name="Straight Connector 63"/>
              <p:cNvCxnSpPr>
                <a:stCxn id="63" idx="4"/>
                <a:endCxn id="63"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a:stCxn id="63" idx="5"/>
                <a:endCxn id="63"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a:stCxn id="63" idx="3"/>
                <a:endCxn id="63"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67" name="Group 66"/>
            <p:cNvGrpSpPr/>
            <p:nvPr/>
          </p:nvGrpSpPr>
          <p:grpSpPr>
            <a:xfrm>
              <a:off x="10120467" y="3477925"/>
              <a:ext cx="1474573" cy="1271184"/>
              <a:chOff x="2481401" y="3459381"/>
              <a:chExt cx="1474573" cy="1271184"/>
            </a:xfrm>
          </p:grpSpPr>
          <p:sp>
            <p:nvSpPr>
              <p:cNvPr id="68" name="Hexagon 67"/>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69" name="Straight Connector 68"/>
              <p:cNvCxnSpPr>
                <a:stCxn id="68" idx="4"/>
                <a:endCxn id="68"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a:stCxn id="68" idx="5"/>
                <a:endCxn id="68"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a:stCxn id="68" idx="3"/>
                <a:endCxn id="68"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72" name="Group 71"/>
            <p:cNvGrpSpPr/>
            <p:nvPr/>
          </p:nvGrpSpPr>
          <p:grpSpPr>
            <a:xfrm>
              <a:off x="7802924" y="931734"/>
              <a:ext cx="1474573" cy="1271184"/>
              <a:chOff x="2481401" y="3459381"/>
              <a:chExt cx="1474573" cy="1271184"/>
            </a:xfrm>
          </p:grpSpPr>
          <p:sp>
            <p:nvSpPr>
              <p:cNvPr id="73" name="Hexagon 72"/>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74" name="Straight Connector 73"/>
              <p:cNvCxnSpPr>
                <a:stCxn id="73" idx="4"/>
                <a:endCxn id="73"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a:stCxn id="73" idx="5"/>
                <a:endCxn id="73"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73" idx="3"/>
                <a:endCxn id="73"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77" name="Group 76"/>
            <p:cNvGrpSpPr/>
            <p:nvPr/>
          </p:nvGrpSpPr>
          <p:grpSpPr>
            <a:xfrm>
              <a:off x="10115443" y="931734"/>
              <a:ext cx="1474573" cy="1271184"/>
              <a:chOff x="2481401" y="3459381"/>
              <a:chExt cx="1474573" cy="1271184"/>
            </a:xfrm>
          </p:grpSpPr>
          <p:sp>
            <p:nvSpPr>
              <p:cNvPr id="78" name="Hexagon 77"/>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79" name="Straight Connector 78"/>
              <p:cNvCxnSpPr>
                <a:stCxn id="78" idx="4"/>
                <a:endCxn id="78"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a:stCxn id="78" idx="5"/>
                <a:endCxn id="78"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a:stCxn id="78" idx="3"/>
                <a:endCxn id="78"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82" name="Group 81"/>
            <p:cNvGrpSpPr/>
            <p:nvPr/>
          </p:nvGrpSpPr>
          <p:grpSpPr>
            <a:xfrm>
              <a:off x="8963109" y="297160"/>
              <a:ext cx="1474573" cy="1271184"/>
              <a:chOff x="2481401" y="3459381"/>
              <a:chExt cx="1474573" cy="1271184"/>
            </a:xfrm>
          </p:grpSpPr>
          <p:sp>
            <p:nvSpPr>
              <p:cNvPr id="83" name="Hexagon 82"/>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84" name="Straight Connector 83"/>
              <p:cNvCxnSpPr>
                <a:stCxn id="83" idx="4"/>
                <a:endCxn id="83"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stCxn id="83" idx="5"/>
                <a:endCxn id="83"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a:stCxn id="83" idx="3"/>
                <a:endCxn id="83"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87" name="Group 86"/>
            <p:cNvGrpSpPr/>
            <p:nvPr/>
          </p:nvGrpSpPr>
          <p:grpSpPr>
            <a:xfrm>
              <a:off x="6644354" y="297160"/>
              <a:ext cx="1474573" cy="1271184"/>
              <a:chOff x="2481401" y="3459381"/>
              <a:chExt cx="1474573" cy="1271184"/>
            </a:xfrm>
          </p:grpSpPr>
          <p:sp>
            <p:nvSpPr>
              <p:cNvPr id="88" name="Hexagon 87"/>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89" name="Straight Connector 88"/>
              <p:cNvCxnSpPr>
                <a:stCxn id="88" idx="4"/>
                <a:endCxn id="88"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a:stCxn id="88" idx="5"/>
                <a:endCxn id="88"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88" idx="3"/>
                <a:endCxn id="88"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92" name="Group 91"/>
            <p:cNvGrpSpPr/>
            <p:nvPr/>
          </p:nvGrpSpPr>
          <p:grpSpPr>
            <a:xfrm>
              <a:off x="5485242" y="931734"/>
              <a:ext cx="1474573" cy="1271184"/>
              <a:chOff x="2481401" y="3459381"/>
              <a:chExt cx="1474573" cy="1271184"/>
            </a:xfrm>
          </p:grpSpPr>
          <p:sp>
            <p:nvSpPr>
              <p:cNvPr id="93" name="Hexagon 92"/>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94" name="Straight Connector 93"/>
              <p:cNvCxnSpPr>
                <a:stCxn id="93" idx="4"/>
                <a:endCxn id="93"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93" idx="5"/>
                <a:endCxn id="93"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a:stCxn id="93" idx="3"/>
                <a:endCxn id="93"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97" name="Group 96"/>
            <p:cNvGrpSpPr/>
            <p:nvPr/>
          </p:nvGrpSpPr>
          <p:grpSpPr>
            <a:xfrm>
              <a:off x="4331389" y="1570054"/>
              <a:ext cx="1474573" cy="1271184"/>
              <a:chOff x="2481401" y="3459381"/>
              <a:chExt cx="1474573" cy="1271184"/>
            </a:xfrm>
          </p:grpSpPr>
          <p:sp>
            <p:nvSpPr>
              <p:cNvPr id="98" name="Hexagon 97"/>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99" name="Straight Connector 98"/>
              <p:cNvCxnSpPr>
                <a:stCxn id="98" idx="4"/>
                <a:endCxn id="98"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a:stCxn id="98" idx="5"/>
                <a:endCxn id="98"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98" idx="3"/>
                <a:endCxn id="98"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a:xfrm>
              <a:off x="4331389" y="297575"/>
              <a:ext cx="1474573" cy="1271184"/>
              <a:chOff x="2481401" y="3459381"/>
              <a:chExt cx="1474573" cy="1271184"/>
            </a:xfrm>
          </p:grpSpPr>
          <p:sp>
            <p:nvSpPr>
              <p:cNvPr id="103" name="Hexagon 102"/>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104" name="Straight Connector 103"/>
              <p:cNvCxnSpPr>
                <a:stCxn id="103" idx="4"/>
                <a:endCxn id="103"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a:stCxn id="103" idx="5"/>
                <a:endCxn id="103"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a:stCxn id="103" idx="3"/>
                <a:endCxn id="103"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07" name="Group 106"/>
            <p:cNvGrpSpPr/>
            <p:nvPr/>
          </p:nvGrpSpPr>
          <p:grpSpPr>
            <a:xfrm>
              <a:off x="3172012" y="2206794"/>
              <a:ext cx="1474573" cy="1271184"/>
              <a:chOff x="2481401" y="3459381"/>
              <a:chExt cx="1474573" cy="1271184"/>
            </a:xfrm>
          </p:grpSpPr>
          <p:sp>
            <p:nvSpPr>
              <p:cNvPr id="108" name="Hexagon 107"/>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109" name="Straight Connector 108"/>
              <p:cNvCxnSpPr>
                <a:stCxn id="108" idx="4"/>
                <a:endCxn id="108"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a:stCxn id="108" idx="5"/>
                <a:endCxn id="108"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a:stCxn id="108" idx="3"/>
                <a:endCxn id="108"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12" name="Group 111"/>
            <p:cNvGrpSpPr/>
            <p:nvPr/>
          </p:nvGrpSpPr>
          <p:grpSpPr>
            <a:xfrm>
              <a:off x="3170578" y="3476739"/>
              <a:ext cx="1474573" cy="1271184"/>
              <a:chOff x="2481401" y="3459381"/>
              <a:chExt cx="1474573" cy="1271184"/>
            </a:xfrm>
          </p:grpSpPr>
          <p:sp>
            <p:nvSpPr>
              <p:cNvPr id="113" name="Hexagon 112"/>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114" name="Straight Connector 113"/>
              <p:cNvCxnSpPr>
                <a:stCxn id="113" idx="4"/>
                <a:endCxn id="113"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a:stCxn id="113" idx="5"/>
                <a:endCxn id="113"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a:stCxn id="113" idx="3"/>
                <a:endCxn id="113"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17" name="Group 116"/>
            <p:cNvGrpSpPr/>
            <p:nvPr/>
          </p:nvGrpSpPr>
          <p:grpSpPr>
            <a:xfrm>
              <a:off x="4331389" y="4111874"/>
              <a:ext cx="1474573" cy="1271184"/>
              <a:chOff x="2481401" y="3459381"/>
              <a:chExt cx="1474573" cy="1271184"/>
            </a:xfrm>
          </p:grpSpPr>
          <p:sp>
            <p:nvSpPr>
              <p:cNvPr id="118" name="Hexagon 117"/>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119" name="Straight Connector 118"/>
              <p:cNvCxnSpPr>
                <a:stCxn id="118" idx="4"/>
                <a:endCxn id="118"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a:stCxn id="118" idx="5"/>
                <a:endCxn id="118"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a:stCxn id="118" idx="3"/>
                <a:endCxn id="118"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22" name="Group 121"/>
            <p:cNvGrpSpPr/>
            <p:nvPr/>
          </p:nvGrpSpPr>
          <p:grpSpPr>
            <a:xfrm>
              <a:off x="6645179" y="4111874"/>
              <a:ext cx="1474573" cy="1271184"/>
              <a:chOff x="2481401" y="3459381"/>
              <a:chExt cx="1474573" cy="1271184"/>
            </a:xfrm>
          </p:grpSpPr>
          <p:sp>
            <p:nvSpPr>
              <p:cNvPr id="123" name="Hexagon 122"/>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124" name="Straight Connector 123"/>
              <p:cNvCxnSpPr>
                <a:stCxn id="123" idx="4"/>
                <a:endCxn id="123"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a:stCxn id="123" idx="5"/>
                <a:endCxn id="123"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a:stCxn id="123" idx="3"/>
                <a:endCxn id="123"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27" name="Group 126"/>
            <p:cNvGrpSpPr/>
            <p:nvPr/>
          </p:nvGrpSpPr>
          <p:grpSpPr>
            <a:xfrm>
              <a:off x="8956118" y="4111874"/>
              <a:ext cx="1474573" cy="1271184"/>
              <a:chOff x="2481401" y="3459381"/>
              <a:chExt cx="1474573" cy="1271184"/>
            </a:xfrm>
          </p:grpSpPr>
          <p:sp>
            <p:nvSpPr>
              <p:cNvPr id="128" name="Hexagon 127"/>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129" name="Straight Connector 128"/>
              <p:cNvCxnSpPr>
                <a:stCxn id="128" idx="4"/>
                <a:endCxn id="128"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a:stCxn id="128" idx="5"/>
                <a:endCxn id="128"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a:stCxn id="128" idx="3"/>
                <a:endCxn id="128"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a:off x="3176547" y="936758"/>
              <a:ext cx="1474573" cy="1271184"/>
              <a:chOff x="2481401" y="3459381"/>
              <a:chExt cx="1474573" cy="1271184"/>
            </a:xfrm>
          </p:grpSpPr>
          <p:sp>
            <p:nvSpPr>
              <p:cNvPr id="133" name="Hexagon 132"/>
              <p:cNvSpPr/>
              <p:nvPr/>
            </p:nvSpPr>
            <p:spPr bwMode="gray">
              <a:xfrm>
                <a:off x="2481401" y="3459381"/>
                <a:ext cx="1474573" cy="1271184"/>
              </a:xfrm>
              <a:prstGeom prst="hexagon">
                <a:avLst/>
              </a:prstGeom>
              <a:noFill/>
              <a:ln w="9525" algn="ctr">
                <a:solidFill>
                  <a:schemeClr val="tx2">
                    <a:lumMod val="90000"/>
                    <a:alpha val="36000"/>
                  </a:schemeClr>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cxnSp>
            <p:nvCxnSpPr>
              <p:cNvPr id="134" name="Straight Connector 133"/>
              <p:cNvCxnSpPr>
                <a:stCxn id="133" idx="4"/>
                <a:endCxn id="133" idx="1"/>
              </p:cNvCxnSpPr>
              <p:nvPr/>
            </p:nvCxnSpPr>
            <p:spPr>
              <a:xfrm>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a:stCxn id="133" idx="5"/>
                <a:endCxn id="133" idx="2"/>
              </p:cNvCxnSpPr>
              <p:nvPr/>
            </p:nvCxnSpPr>
            <p:spPr>
              <a:xfrm flipH="1">
                <a:off x="2799197" y="3459381"/>
                <a:ext cx="838981" cy="1271184"/>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a:stCxn id="133" idx="3"/>
                <a:endCxn id="133" idx="0"/>
              </p:cNvCxnSpPr>
              <p:nvPr/>
            </p:nvCxnSpPr>
            <p:spPr>
              <a:xfrm>
                <a:off x="2481401" y="4094973"/>
                <a:ext cx="1474573" cy="0"/>
              </a:xfrm>
              <a:prstGeom prst="line">
                <a:avLst/>
              </a:prstGeom>
              <a:ln w="9525">
                <a:solidFill>
                  <a:schemeClr val="tx2">
                    <a:lumMod val="90000"/>
                    <a:alpha val="36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sp>
        <p:nvSpPr>
          <p:cNvPr id="138" name="Rectangle 137"/>
          <p:cNvSpPr/>
          <p:nvPr/>
        </p:nvSpPr>
        <p:spPr bwMode="gray">
          <a:xfrm>
            <a:off x="2952508" y="3254327"/>
            <a:ext cx="9098280" cy="2276044"/>
          </a:xfrm>
          <a:prstGeom prst="rect">
            <a:avLst/>
          </a:prstGeom>
          <a:gradFill flip="none" rotWithShape="1">
            <a:gsLst>
              <a:gs pos="36000">
                <a:schemeClr val="bg1"/>
              </a:gs>
              <a:gs pos="99000">
                <a:schemeClr val="bg1">
                  <a:alpha val="0"/>
                </a:schemeClr>
              </a:gs>
            </a:gsLst>
            <a:lin ang="16200000" scaled="1"/>
            <a:tileRect/>
          </a:gra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latin typeface="+mn-lt"/>
              <a:ea typeface="Arial Unicode MS" pitchFamily="34" charset="-128"/>
              <a:cs typeface="Arial Unicode MS" pitchFamily="34" charset="-128"/>
            </a:endParaRPr>
          </a:p>
        </p:txBody>
      </p:sp>
      <p:sp>
        <p:nvSpPr>
          <p:cNvPr id="139" name="Rectangle 138"/>
          <p:cNvSpPr/>
          <p:nvPr/>
        </p:nvSpPr>
        <p:spPr bwMode="gray">
          <a:xfrm rot="10800000">
            <a:off x="2002536" y="332436"/>
            <a:ext cx="9098280" cy="1838329"/>
          </a:xfrm>
          <a:prstGeom prst="rect">
            <a:avLst/>
          </a:prstGeom>
          <a:gradFill flip="none" rotWithShape="1">
            <a:gsLst>
              <a:gs pos="36000">
                <a:schemeClr val="bg1"/>
              </a:gs>
              <a:gs pos="99000">
                <a:schemeClr val="bg1">
                  <a:alpha val="0"/>
                </a:schemeClr>
              </a:gs>
            </a:gsLst>
            <a:lin ang="16200000" scaled="1"/>
            <a:tileRect/>
          </a:gra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latin typeface="+mn-lt"/>
              <a:ea typeface="Arial Unicode MS" pitchFamily="34" charset="-128"/>
              <a:cs typeface="Arial Unicode MS" pitchFamily="34" charset="-128"/>
            </a:endParaRPr>
          </a:p>
        </p:txBody>
      </p:sp>
      <p:sp>
        <p:nvSpPr>
          <p:cNvPr id="140" name="Rectangle 139"/>
          <p:cNvSpPr/>
          <p:nvPr/>
        </p:nvSpPr>
        <p:spPr bwMode="gray">
          <a:xfrm rot="5400000">
            <a:off x="845317" y="1649801"/>
            <a:ext cx="4149563" cy="2276044"/>
          </a:xfrm>
          <a:prstGeom prst="rect">
            <a:avLst/>
          </a:prstGeom>
          <a:gradFill flip="none" rotWithShape="1">
            <a:gsLst>
              <a:gs pos="36000">
                <a:schemeClr val="bg1"/>
              </a:gs>
              <a:gs pos="99000">
                <a:schemeClr val="bg1">
                  <a:alpha val="0"/>
                </a:schemeClr>
              </a:gs>
            </a:gsLst>
            <a:lin ang="16200000" scaled="1"/>
            <a:tileRect/>
          </a:gra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latin typeface="+mn-lt"/>
              <a:ea typeface="Arial Unicode MS" pitchFamily="34" charset="-128"/>
              <a:cs typeface="Arial Unicode MS" pitchFamily="34" charset="-128"/>
            </a:endParaRPr>
          </a:p>
        </p:txBody>
      </p:sp>
      <p:sp>
        <p:nvSpPr>
          <p:cNvPr id="9" name="Title 1"/>
          <p:cNvSpPr txBox="1">
            <a:spLocks/>
          </p:cNvSpPr>
          <p:nvPr/>
        </p:nvSpPr>
        <p:spPr bwMode="gray">
          <a:xfrm>
            <a:off x="504001" y="504000"/>
            <a:ext cx="11186476" cy="369332"/>
          </a:xfrm>
          <a:prstGeom prst="rect">
            <a:avLst/>
          </a:prstGeom>
        </p:spPr>
        <p:txBody>
          <a:bodyPr vert="horz" wrap="square" lIns="0" tIns="0" rIns="0" bIns="0" rtlCol="0" anchor="t" anchorCtr="0">
            <a:spAutoFit/>
          </a:bodyPr>
          <a:lstStyle>
            <a:lvl1pPr algn="l" defTabSz="1088558" rtl="0" eaLnBrk="1" latinLnBrk="0" hangingPunct="1">
              <a:spcBef>
                <a:spcPct val="0"/>
              </a:spcBef>
              <a:buNone/>
              <a:defRPr sz="2400" b="1" kern="1200" baseline="0">
                <a:solidFill>
                  <a:schemeClr val="tx1"/>
                </a:solidFill>
                <a:latin typeface="+mj-lt"/>
                <a:ea typeface="+mj-ea"/>
                <a:cs typeface="+mj-cs"/>
              </a:defRPr>
            </a:lvl1pPr>
          </a:lstStyle>
          <a:p>
            <a:r>
              <a:rPr lang="en-US" dirty="0">
                <a:latin typeface="+mn-lt"/>
              </a:rPr>
              <a:t>SAP Leonardo Digital Innovation System</a:t>
            </a:r>
          </a:p>
        </p:txBody>
      </p:sp>
      <p:sp>
        <p:nvSpPr>
          <p:cNvPr id="10" name="Rectangle 9"/>
          <p:cNvSpPr/>
          <p:nvPr/>
        </p:nvSpPr>
        <p:spPr>
          <a:xfrm>
            <a:off x="995043" y="2004949"/>
            <a:ext cx="1624931" cy="523220"/>
          </a:xfrm>
          <a:prstGeom prst="rect">
            <a:avLst/>
          </a:prstGeom>
        </p:spPr>
        <p:txBody>
          <a:bodyPr wrap="square">
            <a:spAutoFit/>
          </a:bodyPr>
          <a:lstStyle/>
          <a:p>
            <a:r>
              <a:rPr lang="en-US" sz="1400" b="1" kern="0" dirty="0">
                <a:solidFill>
                  <a:schemeClr val="bg2"/>
                </a:solidFill>
                <a:latin typeface="+mn-lt"/>
                <a:ea typeface="Arial Unicode MS" pitchFamily="34" charset="-128"/>
                <a:cs typeface="Arial Unicode MS" pitchFamily="34" charset="-128"/>
              </a:rPr>
              <a:t>Design Thinking Services</a:t>
            </a:r>
            <a:endParaRPr lang="en-US" sz="1400" dirty="0">
              <a:solidFill>
                <a:schemeClr val="bg2"/>
              </a:solidFill>
              <a:latin typeface="+mn-lt"/>
            </a:endParaRPr>
          </a:p>
        </p:txBody>
      </p:sp>
      <p:sp>
        <p:nvSpPr>
          <p:cNvPr id="11" name="Rectangle 10"/>
          <p:cNvSpPr/>
          <p:nvPr/>
        </p:nvSpPr>
        <p:spPr>
          <a:xfrm>
            <a:off x="995043" y="3174991"/>
            <a:ext cx="1852572" cy="523220"/>
          </a:xfrm>
          <a:prstGeom prst="rect">
            <a:avLst/>
          </a:prstGeom>
        </p:spPr>
        <p:txBody>
          <a:bodyPr wrap="square">
            <a:spAutoFit/>
          </a:bodyPr>
          <a:lstStyle/>
          <a:p>
            <a:r>
              <a:rPr lang="en-US" sz="1400" b="1" kern="0" dirty="0">
                <a:solidFill>
                  <a:schemeClr val="accent1"/>
                </a:solidFill>
                <a:latin typeface="+mn-lt"/>
                <a:ea typeface="Arial Unicode MS" pitchFamily="34" charset="-128"/>
                <a:cs typeface="Arial Unicode MS" pitchFamily="34" charset="-128"/>
              </a:rPr>
              <a:t>SAP Leonardo Technologies</a:t>
            </a:r>
            <a:endParaRPr lang="en-US" sz="1400" dirty="0">
              <a:solidFill>
                <a:schemeClr val="accent1"/>
              </a:solidFill>
              <a:latin typeface="+mn-lt"/>
            </a:endParaRPr>
          </a:p>
        </p:txBody>
      </p:sp>
      <p:sp>
        <p:nvSpPr>
          <p:cNvPr id="23" name="Rectangle 22"/>
          <p:cNvSpPr/>
          <p:nvPr/>
        </p:nvSpPr>
        <p:spPr>
          <a:xfrm>
            <a:off x="679904" y="4954885"/>
            <a:ext cx="1888659" cy="307777"/>
          </a:xfrm>
          <a:prstGeom prst="rect">
            <a:avLst/>
          </a:prstGeom>
        </p:spPr>
        <p:txBody>
          <a:bodyPr wrap="none">
            <a:spAutoFit/>
          </a:bodyPr>
          <a:lstStyle/>
          <a:p>
            <a:r>
              <a:rPr lang="en-US" sz="1400" b="1" kern="0" dirty="0">
                <a:solidFill>
                  <a:schemeClr val="tx2">
                    <a:lumMod val="50000"/>
                  </a:schemeClr>
                </a:solidFill>
                <a:latin typeface="+mn-lt"/>
                <a:ea typeface="Arial Unicode MS" pitchFamily="34" charset="-128"/>
                <a:cs typeface="Arial Unicode MS" pitchFamily="34" charset="-128"/>
              </a:rPr>
              <a:t>SAP Cloud Platform</a:t>
            </a:r>
            <a:endParaRPr lang="en-US" sz="1400" dirty="0">
              <a:solidFill>
                <a:schemeClr val="tx2">
                  <a:lumMod val="50000"/>
                </a:schemeClr>
              </a:solidFill>
              <a:latin typeface="+mn-lt"/>
            </a:endParaRPr>
          </a:p>
        </p:txBody>
      </p:sp>
      <p:sp>
        <p:nvSpPr>
          <p:cNvPr id="24" name="Rectangle 23"/>
          <p:cNvSpPr/>
          <p:nvPr/>
        </p:nvSpPr>
        <p:spPr>
          <a:xfrm>
            <a:off x="3835769" y="4902437"/>
            <a:ext cx="6901482" cy="307777"/>
          </a:xfrm>
          <a:prstGeom prst="rect">
            <a:avLst/>
          </a:prstGeom>
        </p:spPr>
        <p:txBody>
          <a:bodyPr wrap="square">
            <a:spAutoFit/>
          </a:bodyPr>
          <a:lstStyle/>
          <a:p>
            <a:r>
              <a:rPr lang="en-US" sz="1400" kern="0" dirty="0" err="1">
                <a:solidFill>
                  <a:schemeClr val="tx2">
                    <a:lumMod val="50000"/>
                  </a:schemeClr>
                </a:solidFill>
                <a:latin typeface="+mn-lt"/>
                <a:ea typeface="Arial Unicode MS" pitchFamily="34" charset="-128"/>
                <a:cs typeface="Arial Unicode MS" pitchFamily="34" charset="-128"/>
              </a:rPr>
              <a:t>Microservices</a:t>
            </a:r>
            <a:r>
              <a:rPr lang="en-US" sz="1400" kern="0" dirty="0">
                <a:solidFill>
                  <a:schemeClr val="tx2">
                    <a:lumMod val="50000"/>
                  </a:schemeClr>
                </a:solidFill>
                <a:latin typeface="+mn-lt"/>
                <a:ea typeface="Arial Unicode MS" pitchFamily="34" charset="-128"/>
                <a:cs typeface="Arial Unicode MS" pitchFamily="34" charset="-128"/>
              </a:rPr>
              <a:t>               Open APIs Flexible               Runtimes               Integration</a:t>
            </a:r>
            <a:endParaRPr lang="en-US" sz="1400" dirty="0">
              <a:solidFill>
                <a:schemeClr val="tx2">
                  <a:lumMod val="50000"/>
                </a:schemeClr>
              </a:solidFill>
              <a:latin typeface="+mn-lt"/>
            </a:endParaRPr>
          </a:p>
        </p:txBody>
      </p:sp>
      <p:sp>
        <p:nvSpPr>
          <p:cNvPr id="26" name="Rectangle 25"/>
          <p:cNvSpPr/>
          <p:nvPr/>
        </p:nvSpPr>
        <p:spPr>
          <a:xfrm>
            <a:off x="679904" y="5652499"/>
            <a:ext cx="2380780" cy="307777"/>
          </a:xfrm>
          <a:prstGeom prst="rect">
            <a:avLst/>
          </a:prstGeom>
        </p:spPr>
        <p:txBody>
          <a:bodyPr wrap="none">
            <a:spAutoFit/>
          </a:bodyPr>
          <a:lstStyle/>
          <a:p>
            <a:r>
              <a:rPr lang="en-US" sz="1400" b="1" kern="0" dirty="0">
                <a:solidFill>
                  <a:schemeClr val="tx2">
                    <a:lumMod val="50000"/>
                  </a:schemeClr>
                </a:solidFill>
                <a:latin typeface="+mn-lt"/>
                <a:ea typeface="Arial Unicode MS" pitchFamily="34" charset="-128"/>
                <a:cs typeface="Arial Unicode MS" pitchFamily="34" charset="-128"/>
              </a:rPr>
              <a:t>Multi-Cloud Infrastructure</a:t>
            </a:r>
            <a:endParaRPr lang="en-US" sz="1400" dirty="0">
              <a:solidFill>
                <a:schemeClr val="tx2">
                  <a:lumMod val="50000"/>
                </a:schemeClr>
              </a:solidFill>
              <a:latin typeface="+mn-lt"/>
            </a:endParaRPr>
          </a:p>
        </p:txBody>
      </p:sp>
      <p:sp>
        <p:nvSpPr>
          <p:cNvPr id="27" name="Rectangle 26"/>
          <p:cNvSpPr/>
          <p:nvPr/>
        </p:nvSpPr>
        <p:spPr>
          <a:xfrm>
            <a:off x="3835769" y="5652499"/>
            <a:ext cx="1644303" cy="292388"/>
          </a:xfrm>
          <a:prstGeom prst="rect">
            <a:avLst/>
          </a:prstGeom>
        </p:spPr>
        <p:txBody>
          <a:bodyPr wrap="square">
            <a:spAutoFit/>
          </a:bodyPr>
          <a:lstStyle/>
          <a:p>
            <a:r>
              <a:rPr lang="en-US" sz="1300" kern="0" dirty="0">
                <a:solidFill>
                  <a:schemeClr val="tx2">
                    <a:lumMod val="50000"/>
                  </a:schemeClr>
                </a:solidFill>
                <a:latin typeface="+mn-lt"/>
                <a:ea typeface="Arial Unicode MS" pitchFamily="34" charset="-128"/>
                <a:cs typeface="Arial Unicode MS" pitchFamily="34" charset="-128"/>
              </a:rPr>
              <a:t>SAP Data Center</a:t>
            </a:r>
            <a:endParaRPr lang="en-US" sz="1300" dirty="0">
              <a:solidFill>
                <a:schemeClr val="tx2">
                  <a:lumMod val="50000"/>
                </a:schemeClr>
              </a:solidFill>
              <a:latin typeface="+mn-lt"/>
            </a:endParaRPr>
          </a:p>
        </p:txBody>
      </p:sp>
      <p:grpSp>
        <p:nvGrpSpPr>
          <p:cNvPr id="30" name="Group 29"/>
          <p:cNvGrpSpPr/>
          <p:nvPr/>
        </p:nvGrpSpPr>
        <p:grpSpPr>
          <a:xfrm>
            <a:off x="5655570" y="5723615"/>
            <a:ext cx="1812478" cy="205888"/>
            <a:chOff x="6175376" y="5427246"/>
            <a:chExt cx="1414185" cy="160644"/>
          </a:xfrm>
        </p:grpSpPr>
        <p:pic>
          <p:nvPicPr>
            <p:cNvPr id="28" name="Picture 27"/>
            <p:cNvPicPr>
              <a:picLocks noChangeAspect="1"/>
            </p:cNvPicPr>
            <p:nvPr/>
          </p:nvPicPr>
          <p:blipFill rotWithShape="1">
            <a:blip r:embed="rId3">
              <a:extLst>
                <a:ext uri="{28A0092B-C50C-407E-A947-70E740481C1C}">
                  <a14:useLocalDpi xmlns:a14="http://schemas.microsoft.com/office/drawing/2010/main" val="0"/>
                </a:ext>
              </a:extLst>
            </a:blip>
            <a:srcRect t="57026"/>
            <a:stretch/>
          </p:blipFill>
          <p:spPr>
            <a:xfrm>
              <a:off x="6426151" y="5428079"/>
              <a:ext cx="1163410" cy="156636"/>
            </a:xfrm>
            <a:prstGeom prst="rect">
              <a:avLst/>
            </a:prstGeom>
          </p:spPr>
        </p:pic>
        <p:pic>
          <p:nvPicPr>
            <p:cNvPr id="29" name="Picture 28"/>
            <p:cNvPicPr>
              <a:picLocks noChangeAspect="1"/>
            </p:cNvPicPr>
            <p:nvPr/>
          </p:nvPicPr>
          <p:blipFill rotWithShape="1">
            <a:blip r:embed="rId3">
              <a:extLst>
                <a:ext uri="{28A0092B-C50C-407E-A947-70E740481C1C}">
                  <a14:useLocalDpi xmlns:a14="http://schemas.microsoft.com/office/drawing/2010/main" val="0"/>
                </a:ext>
              </a:extLst>
            </a:blip>
            <a:srcRect l="36847" t="1" r="36682" b="42974"/>
            <a:stretch/>
          </p:blipFill>
          <p:spPr>
            <a:xfrm>
              <a:off x="6175376" y="5427246"/>
              <a:ext cx="238026" cy="160644"/>
            </a:xfrm>
            <a:prstGeom prst="rect">
              <a:avLst/>
            </a:prstGeom>
          </p:spPr>
        </p:pic>
      </p:grpSp>
      <p:sp>
        <p:nvSpPr>
          <p:cNvPr id="31" name="Rectangle 30"/>
          <p:cNvSpPr/>
          <p:nvPr/>
        </p:nvSpPr>
        <p:spPr>
          <a:xfrm>
            <a:off x="7876893" y="5652499"/>
            <a:ext cx="1345240" cy="292388"/>
          </a:xfrm>
          <a:prstGeom prst="rect">
            <a:avLst/>
          </a:prstGeom>
        </p:spPr>
        <p:txBody>
          <a:bodyPr wrap="none">
            <a:spAutoFit/>
          </a:bodyPr>
          <a:lstStyle/>
          <a:p>
            <a:r>
              <a:rPr lang="en-US" sz="1300" kern="0" dirty="0">
                <a:solidFill>
                  <a:schemeClr val="tx2">
                    <a:lumMod val="50000"/>
                  </a:schemeClr>
                </a:solidFill>
                <a:latin typeface="+mn-lt"/>
                <a:ea typeface="Arial Unicode MS" pitchFamily="34" charset="-128"/>
                <a:cs typeface="Arial Unicode MS" pitchFamily="34" charset="-128"/>
              </a:rPr>
              <a:t>Microsoft Azure</a:t>
            </a:r>
            <a:endParaRPr lang="en-US" sz="1300" dirty="0">
              <a:solidFill>
                <a:schemeClr val="tx2">
                  <a:lumMod val="50000"/>
                </a:schemeClr>
              </a:solidFill>
              <a:latin typeface="+mn-lt"/>
            </a:endParaRPr>
          </a:p>
        </p:txBody>
      </p:sp>
      <p:pic>
        <p:nvPicPr>
          <p:cNvPr id="32" name="Picture 3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50360" y="5667173"/>
            <a:ext cx="938536" cy="263728"/>
          </a:xfrm>
          <a:prstGeom prst="rect">
            <a:avLst/>
          </a:prstGeom>
        </p:spPr>
      </p:pic>
      <p:grpSp>
        <p:nvGrpSpPr>
          <p:cNvPr id="40" name="Group 39"/>
          <p:cNvGrpSpPr/>
          <p:nvPr/>
        </p:nvGrpSpPr>
        <p:grpSpPr>
          <a:xfrm>
            <a:off x="64009" y="4699283"/>
            <a:ext cx="11228832" cy="1469036"/>
            <a:chOff x="504001" y="4257207"/>
            <a:chExt cx="7178458" cy="1469036"/>
          </a:xfrm>
        </p:grpSpPr>
        <p:cxnSp>
          <p:nvCxnSpPr>
            <p:cNvPr id="34" name="Straight Connector 33"/>
            <p:cNvCxnSpPr/>
            <p:nvPr/>
          </p:nvCxnSpPr>
          <p:spPr>
            <a:xfrm>
              <a:off x="504001" y="4991725"/>
              <a:ext cx="7178458" cy="0"/>
            </a:xfrm>
            <a:prstGeom prst="line">
              <a:avLst/>
            </a:prstGeom>
            <a:ln w="9525">
              <a:gradFill flip="none" rotWithShape="1">
                <a:gsLst>
                  <a:gs pos="2000">
                    <a:schemeClr val="bg1"/>
                  </a:gs>
                  <a:gs pos="66000">
                    <a:schemeClr val="tx2">
                      <a:lumMod val="90000"/>
                    </a:schemeClr>
                  </a:gs>
                  <a:gs pos="38000">
                    <a:schemeClr val="tx2">
                      <a:lumMod val="90000"/>
                    </a:schemeClr>
                  </a:gs>
                  <a:gs pos="100000">
                    <a:schemeClr val="bg1"/>
                  </a:gs>
                </a:gsLst>
                <a:lin ang="0" scaled="1"/>
                <a:tileRect/>
              </a:gra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504001" y="4257207"/>
              <a:ext cx="7178458" cy="0"/>
            </a:xfrm>
            <a:prstGeom prst="line">
              <a:avLst/>
            </a:prstGeom>
            <a:ln w="9525">
              <a:gradFill flip="none" rotWithShape="1">
                <a:gsLst>
                  <a:gs pos="2000">
                    <a:schemeClr val="bg1"/>
                  </a:gs>
                  <a:gs pos="66000">
                    <a:schemeClr val="tx2">
                      <a:lumMod val="90000"/>
                    </a:schemeClr>
                  </a:gs>
                  <a:gs pos="38000">
                    <a:schemeClr val="tx2">
                      <a:lumMod val="90000"/>
                    </a:schemeClr>
                  </a:gs>
                  <a:gs pos="100000">
                    <a:schemeClr val="bg1"/>
                  </a:gs>
                </a:gsLst>
                <a:lin ang="0" scaled="1"/>
                <a:tileRect/>
              </a:gra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504001" y="5726243"/>
              <a:ext cx="7178458" cy="0"/>
            </a:xfrm>
            <a:prstGeom prst="line">
              <a:avLst/>
            </a:prstGeom>
            <a:ln w="9525">
              <a:gradFill flip="none" rotWithShape="1">
                <a:gsLst>
                  <a:gs pos="2000">
                    <a:schemeClr val="bg1"/>
                  </a:gs>
                  <a:gs pos="66000">
                    <a:schemeClr val="tx2">
                      <a:lumMod val="90000"/>
                    </a:schemeClr>
                  </a:gs>
                  <a:gs pos="38000">
                    <a:schemeClr val="tx2">
                      <a:lumMod val="90000"/>
                    </a:schemeClr>
                  </a:gs>
                  <a:gs pos="100000">
                    <a:schemeClr val="bg1"/>
                  </a:gs>
                </a:gsLst>
                <a:lin ang="0" scaled="1"/>
                <a:tileRect/>
              </a:gra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42" name="Hexagon 41"/>
          <p:cNvSpPr/>
          <p:nvPr/>
        </p:nvSpPr>
        <p:spPr bwMode="gray">
          <a:xfrm>
            <a:off x="679904" y="3310713"/>
            <a:ext cx="249278" cy="214896"/>
          </a:xfrm>
          <a:prstGeom prst="hexagon">
            <a:avLst/>
          </a:prstGeom>
          <a:noFill/>
          <a:ln w="28575"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sp>
        <p:nvSpPr>
          <p:cNvPr id="43" name="Hexagon 42"/>
          <p:cNvSpPr/>
          <p:nvPr/>
        </p:nvSpPr>
        <p:spPr bwMode="gray">
          <a:xfrm>
            <a:off x="679904" y="2140096"/>
            <a:ext cx="249278" cy="214896"/>
          </a:xfrm>
          <a:prstGeom prst="hexagon">
            <a:avLst/>
          </a:prstGeom>
          <a:noFill/>
          <a:ln w="28575" algn="ctr">
            <a:solidFill>
              <a:schemeClr val="tx2"/>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grpSp>
        <p:nvGrpSpPr>
          <p:cNvPr id="22" name="Group 21"/>
          <p:cNvGrpSpPr/>
          <p:nvPr/>
        </p:nvGrpSpPr>
        <p:grpSpPr>
          <a:xfrm>
            <a:off x="3434442" y="1621656"/>
            <a:ext cx="6107835" cy="2545543"/>
            <a:chOff x="4051378" y="958051"/>
            <a:chExt cx="6107835" cy="2545543"/>
          </a:xfrm>
          <a:solidFill>
            <a:schemeClr val="bg1"/>
          </a:solidFill>
        </p:grpSpPr>
        <p:sp>
          <p:nvSpPr>
            <p:cNvPr id="16" name="Hexagon 15"/>
            <p:cNvSpPr/>
            <p:nvPr/>
          </p:nvSpPr>
          <p:spPr bwMode="gray">
            <a:xfrm>
              <a:off x="4051378" y="2232410"/>
              <a:ext cx="1474573" cy="1271184"/>
            </a:xfrm>
            <a:prstGeom prst="hexagon">
              <a:avLst/>
            </a:prstGeom>
            <a:grpFill/>
            <a:ln w="19050"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rPr>
                <a:t>Machine</a:t>
              </a:r>
              <a:r>
                <a:rPr kumimoji="0" lang="en-US" sz="1190" b="1" i="0" u="none" strike="noStrike" kern="0" cap="none" spc="0" normalizeH="0" noProof="0" dirty="0">
                  <a:ln>
                    <a:noFill/>
                  </a:ln>
                  <a:solidFill>
                    <a:schemeClr val="accent1"/>
                  </a:solidFill>
                  <a:effectLst/>
                  <a:uLnTx/>
                  <a:uFillTx/>
                  <a:latin typeface="+mn-lt"/>
                  <a:ea typeface="Arial Unicode MS" pitchFamily="34" charset="-128"/>
                  <a:cs typeface="Arial Unicode MS" pitchFamily="34" charset="-128"/>
                </a:rPr>
                <a:t> Learning</a:t>
              </a: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sp>
          <p:nvSpPr>
            <p:cNvPr id="17" name="Hexagon 16"/>
            <p:cNvSpPr/>
            <p:nvPr/>
          </p:nvSpPr>
          <p:spPr bwMode="gray">
            <a:xfrm>
              <a:off x="5208106" y="1597903"/>
              <a:ext cx="1474573" cy="1271184"/>
            </a:xfrm>
            <a:prstGeom prst="hexagon">
              <a:avLst/>
            </a:prstGeom>
            <a:grpFill/>
            <a:ln w="19050"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190" b="1" i="0" u="none" strike="noStrike" kern="0" cap="none" spc="0" normalizeH="0" baseline="0" noProof="0">
                  <a:ln>
                    <a:noFill/>
                  </a:ln>
                  <a:solidFill>
                    <a:schemeClr val="accent1"/>
                  </a:solidFill>
                  <a:effectLst/>
                  <a:uLnTx/>
                  <a:uFillTx/>
                  <a:latin typeface="+mn-lt"/>
                  <a:ea typeface="Arial Unicode MS" pitchFamily="34" charset="-128"/>
                  <a:cs typeface="Arial Unicode MS" pitchFamily="34" charset="-128"/>
                </a:rPr>
                <a:t>Blockchain</a:t>
              </a: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sp>
          <p:nvSpPr>
            <p:cNvPr id="18" name="Hexagon 17"/>
            <p:cNvSpPr/>
            <p:nvPr/>
          </p:nvSpPr>
          <p:spPr bwMode="gray">
            <a:xfrm>
              <a:off x="6368541" y="2230622"/>
              <a:ext cx="1474573" cy="1271184"/>
            </a:xfrm>
            <a:prstGeom prst="hexagon">
              <a:avLst/>
            </a:prstGeom>
            <a:grpFill/>
            <a:ln w="19050"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rPr>
                <a:t>Big</a:t>
              </a:r>
              <a:r>
                <a:rPr kumimoji="0" lang="en-US" sz="1190" b="1" i="0" u="none" strike="noStrike" kern="0" cap="none" spc="0" normalizeH="0" noProof="0" dirty="0">
                  <a:ln>
                    <a:noFill/>
                  </a:ln>
                  <a:solidFill>
                    <a:schemeClr val="accent1"/>
                  </a:solidFill>
                  <a:effectLst/>
                  <a:uLnTx/>
                  <a:uFillTx/>
                  <a:latin typeface="+mn-lt"/>
                  <a:ea typeface="Arial Unicode MS" pitchFamily="34" charset="-128"/>
                  <a:cs typeface="Arial Unicode MS" pitchFamily="34" charset="-128"/>
                </a:rPr>
                <a:t> Data</a:t>
              </a: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sp>
          <p:nvSpPr>
            <p:cNvPr id="19" name="Hexagon 18"/>
            <p:cNvSpPr/>
            <p:nvPr/>
          </p:nvSpPr>
          <p:spPr bwMode="gray">
            <a:xfrm>
              <a:off x="7525269" y="1593354"/>
              <a:ext cx="1474573" cy="1271184"/>
            </a:xfrm>
            <a:prstGeom prst="hexagon">
              <a:avLst/>
            </a:prstGeom>
            <a:grpFill/>
            <a:ln w="19050"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rPr>
                <a:t>Internet</a:t>
              </a:r>
              <a:r>
                <a:rPr kumimoji="0" lang="en-US" sz="1190" b="1" i="0" u="none" strike="noStrike" kern="0" cap="none" spc="0" normalizeH="0" noProof="0" dirty="0">
                  <a:ln>
                    <a:noFill/>
                  </a:ln>
                  <a:solidFill>
                    <a:schemeClr val="accent1"/>
                  </a:solidFill>
                  <a:effectLst/>
                  <a:uLnTx/>
                  <a:uFillTx/>
                  <a:latin typeface="+mn-lt"/>
                  <a:ea typeface="Arial Unicode MS" pitchFamily="34" charset="-128"/>
                  <a:cs typeface="Arial Unicode MS" pitchFamily="34" charset="-128"/>
                </a:rPr>
                <a:t> </a:t>
              </a:r>
              <a:r>
                <a:rPr kumimoji="0" lang="en-US" sz="1190" b="1" i="0" u="none" strike="noStrike" kern="0" cap="none" spc="0" normalizeH="0" noProof="0">
                  <a:ln>
                    <a:noFill/>
                  </a:ln>
                  <a:solidFill>
                    <a:schemeClr val="accent1"/>
                  </a:solidFill>
                  <a:effectLst/>
                  <a:uLnTx/>
                  <a:uFillTx/>
                  <a:latin typeface="+mn-lt"/>
                  <a:ea typeface="Arial Unicode MS" pitchFamily="34" charset="-128"/>
                  <a:cs typeface="Arial Unicode MS" pitchFamily="34" charset="-128"/>
                </a:rPr>
                <a:t>of Things</a:t>
              </a:r>
              <a:endPar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endParaRPr>
            </a:p>
          </p:txBody>
        </p:sp>
        <p:sp>
          <p:nvSpPr>
            <p:cNvPr id="20" name="Hexagon 19"/>
            <p:cNvSpPr/>
            <p:nvPr/>
          </p:nvSpPr>
          <p:spPr bwMode="gray">
            <a:xfrm>
              <a:off x="8684640" y="958051"/>
              <a:ext cx="1474573" cy="1271184"/>
            </a:xfrm>
            <a:prstGeom prst="hexagon">
              <a:avLst/>
            </a:prstGeom>
            <a:grpFill/>
            <a:ln w="19050"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rPr>
                <a:t>Analytics</a:t>
              </a:r>
            </a:p>
          </p:txBody>
        </p:sp>
        <p:sp>
          <p:nvSpPr>
            <p:cNvPr id="21" name="Hexagon 20"/>
            <p:cNvSpPr/>
            <p:nvPr/>
          </p:nvSpPr>
          <p:spPr bwMode="gray">
            <a:xfrm>
              <a:off x="6364834" y="960937"/>
              <a:ext cx="1474573" cy="1271184"/>
            </a:xfrm>
            <a:prstGeom prst="hexagon">
              <a:avLst/>
            </a:prstGeom>
            <a:grpFill/>
            <a:ln w="19050"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190" b="1" i="0" u="none" strike="noStrike" kern="0" cap="none" spc="0" normalizeH="0" baseline="0" noProof="0" dirty="0">
                  <a:ln>
                    <a:noFill/>
                  </a:ln>
                  <a:solidFill>
                    <a:schemeClr val="accent1"/>
                  </a:solidFill>
                  <a:effectLst/>
                  <a:uLnTx/>
                  <a:uFillTx/>
                  <a:latin typeface="+mn-lt"/>
                  <a:ea typeface="Arial Unicode MS" pitchFamily="34" charset="-128"/>
                  <a:cs typeface="Arial Unicode MS" pitchFamily="34" charset="-128"/>
                </a:rPr>
                <a:t>Data Intelligence </a:t>
              </a:r>
            </a:p>
          </p:txBody>
        </p:sp>
      </p:grpSp>
    </p:spTree>
    <p:extLst>
      <p:ext uri="{BB962C8B-B14F-4D97-AF65-F5344CB8AC3E}">
        <p14:creationId xmlns:p14="http://schemas.microsoft.com/office/powerpoint/2010/main" val="3000257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mn-lt"/>
              </a:rPr>
              <a:t>Value Drivers of Blockchain</a:t>
            </a:r>
          </a:p>
        </p:txBody>
      </p:sp>
      <p:pic>
        <p:nvPicPr>
          <p:cNvPr id="31" name="Picture Placeholder 6"/>
          <p:cNvPicPr>
            <a:picLocks noChangeAspect="1"/>
          </p:cNvPicPr>
          <p:nvPr/>
        </p:nvPicPr>
        <p:blipFill>
          <a:blip r:embed="rId3">
            <a:extLst>
              <a:ext uri="{28A0092B-C50C-407E-A947-70E740481C1C}">
                <a14:useLocalDpi xmlns:a14="http://schemas.microsoft.com/office/drawing/2010/main" val="0"/>
              </a:ext>
            </a:extLst>
          </a:blip>
          <a:srcRect l="3953" r="3953"/>
          <a:stretch>
            <a:fillRect/>
          </a:stretch>
        </p:blipFill>
        <p:spPr>
          <a:xfrm>
            <a:off x="2073242" y="1595395"/>
            <a:ext cx="994663" cy="1080000"/>
          </a:xfrm>
          <a:prstGeom prst="rect">
            <a:avLst/>
          </a:prstGeom>
          <a:solidFill>
            <a:schemeClr val="bg1">
              <a:alpha val="70000"/>
            </a:schemeClr>
          </a:solidFill>
        </p:spPr>
      </p:pic>
      <p:pic>
        <p:nvPicPr>
          <p:cNvPr id="32" name="Picture Placeholder 8"/>
          <p:cNvPicPr>
            <a:picLocks noChangeAspect="1"/>
          </p:cNvPicPr>
          <p:nvPr/>
        </p:nvPicPr>
        <p:blipFill>
          <a:blip r:embed="rId4">
            <a:extLst>
              <a:ext uri="{28A0092B-C50C-407E-A947-70E740481C1C}">
                <a14:useLocalDpi xmlns:a14="http://schemas.microsoft.com/office/drawing/2010/main" val="0"/>
              </a:ext>
            </a:extLst>
          </a:blip>
          <a:srcRect l="3953" r="3953"/>
          <a:stretch>
            <a:fillRect/>
          </a:stretch>
        </p:blipFill>
        <p:spPr>
          <a:xfrm>
            <a:off x="5622908" y="1595395"/>
            <a:ext cx="994659" cy="1080000"/>
          </a:xfrm>
          <a:prstGeom prst="rect">
            <a:avLst/>
          </a:prstGeom>
          <a:solidFill>
            <a:schemeClr val="bg1">
              <a:alpha val="70000"/>
            </a:schemeClr>
          </a:solidFill>
        </p:spPr>
      </p:pic>
      <p:sp>
        <p:nvSpPr>
          <p:cNvPr id="18" name="Shape 145"/>
          <p:cNvSpPr txBox="1">
            <a:spLocks/>
          </p:cNvSpPr>
          <p:nvPr/>
        </p:nvSpPr>
        <p:spPr>
          <a:xfrm>
            <a:off x="1472066" y="2902999"/>
            <a:ext cx="2197014" cy="522679"/>
          </a:xfrm>
          <a:prstGeom prst="rect">
            <a:avLst/>
          </a:prstGeom>
          <a:noFill/>
          <a:ln>
            <a:noFill/>
          </a:ln>
        </p:spPr>
        <p:txBody>
          <a:bodyPr lIns="121872" tIns="121872" rIns="121872" bIns="121872" anchor="ctr" anchorCtr="0">
            <a:noAutofit/>
          </a:bodyPr>
          <a:lstStyle>
            <a:defPPr marR="0" lvl="0" algn="l" rtl="0">
              <a:lnSpc>
                <a:spcPct val="100000"/>
              </a:lnSpc>
              <a:spcBef>
                <a:spcPts val="0"/>
              </a:spcBef>
              <a:spcAft>
                <a:spcPts val="0"/>
              </a:spcAft>
              <a:defRPr lang="de-DE"/>
            </a:defPPr>
            <a:lvl1pPr marR="0" lvl="0" algn="ctr">
              <a:lnSpc>
                <a:spcPct val="100000"/>
              </a:lnSpc>
              <a:spcBef>
                <a:spcPts val="0"/>
              </a:spcBef>
              <a:spcAft>
                <a:spcPts val="0"/>
              </a:spcAft>
              <a:buClr>
                <a:schemeClr val="lt1"/>
              </a:buClr>
              <a:buSzPct val="100000"/>
              <a:buFont typeface="Roboto"/>
              <a:buNone/>
              <a:defRPr sz="2267" b="1" i="0" u="none" strike="noStrike" cap="none">
                <a:solidFill>
                  <a:srgbClr val="037CC2"/>
                </a:solidFill>
                <a:latin typeface="BentonSans Bold" panose="02000803000000020004" pitchFamily="2" charset="0"/>
                <a:ea typeface="Roboto"/>
                <a:cs typeface="Roboto"/>
              </a:defRPr>
            </a:lvl1pPr>
            <a:lvl2pPr lvl="1">
              <a:spcBef>
                <a:spcPts val="0"/>
              </a:spcBef>
              <a:buClr>
                <a:schemeClr val="lt1"/>
              </a:buClr>
              <a:buSzPct val="100000"/>
              <a:buFont typeface="Roboto"/>
              <a:buNone/>
              <a:defRPr sz="3200">
                <a:solidFill>
                  <a:schemeClr val="lt1"/>
                </a:solidFill>
                <a:latin typeface="Roboto"/>
                <a:ea typeface="Roboto"/>
                <a:cs typeface="Roboto"/>
              </a:defRPr>
            </a:lvl2pPr>
            <a:lvl3pPr lvl="2">
              <a:spcBef>
                <a:spcPts val="0"/>
              </a:spcBef>
              <a:buClr>
                <a:schemeClr val="lt1"/>
              </a:buClr>
              <a:buSzPct val="100000"/>
              <a:buFont typeface="Roboto"/>
              <a:buNone/>
              <a:defRPr sz="3200">
                <a:solidFill>
                  <a:schemeClr val="lt1"/>
                </a:solidFill>
                <a:latin typeface="Roboto"/>
                <a:ea typeface="Roboto"/>
                <a:cs typeface="Roboto"/>
              </a:defRPr>
            </a:lvl3pPr>
            <a:lvl4pPr lvl="3">
              <a:spcBef>
                <a:spcPts val="0"/>
              </a:spcBef>
              <a:buClr>
                <a:schemeClr val="lt1"/>
              </a:buClr>
              <a:buSzPct val="100000"/>
              <a:buFont typeface="Roboto"/>
              <a:buNone/>
              <a:defRPr sz="3200">
                <a:solidFill>
                  <a:schemeClr val="lt1"/>
                </a:solidFill>
                <a:latin typeface="Roboto"/>
                <a:ea typeface="Roboto"/>
                <a:cs typeface="Roboto"/>
              </a:defRPr>
            </a:lvl4pPr>
            <a:lvl5pPr lvl="4">
              <a:spcBef>
                <a:spcPts val="0"/>
              </a:spcBef>
              <a:buClr>
                <a:schemeClr val="lt1"/>
              </a:buClr>
              <a:buSzPct val="100000"/>
              <a:buFont typeface="Roboto"/>
              <a:buNone/>
              <a:defRPr sz="3200">
                <a:solidFill>
                  <a:schemeClr val="lt1"/>
                </a:solidFill>
                <a:latin typeface="Roboto"/>
                <a:ea typeface="Roboto"/>
                <a:cs typeface="Roboto"/>
              </a:defRPr>
            </a:lvl5pPr>
            <a:lvl6pPr lvl="5">
              <a:spcBef>
                <a:spcPts val="0"/>
              </a:spcBef>
              <a:buClr>
                <a:schemeClr val="lt1"/>
              </a:buClr>
              <a:buSzPct val="100000"/>
              <a:buFont typeface="Roboto"/>
              <a:buNone/>
              <a:defRPr sz="3200">
                <a:solidFill>
                  <a:schemeClr val="lt1"/>
                </a:solidFill>
                <a:latin typeface="Roboto"/>
                <a:ea typeface="Roboto"/>
                <a:cs typeface="Roboto"/>
              </a:defRPr>
            </a:lvl6pPr>
            <a:lvl7pPr lvl="6">
              <a:spcBef>
                <a:spcPts val="0"/>
              </a:spcBef>
              <a:buClr>
                <a:schemeClr val="lt1"/>
              </a:buClr>
              <a:buSzPct val="100000"/>
              <a:buFont typeface="Roboto"/>
              <a:buNone/>
              <a:defRPr sz="3200">
                <a:solidFill>
                  <a:schemeClr val="lt1"/>
                </a:solidFill>
                <a:latin typeface="Roboto"/>
                <a:ea typeface="Roboto"/>
                <a:cs typeface="Roboto"/>
              </a:defRPr>
            </a:lvl7pPr>
            <a:lvl8pPr lvl="7">
              <a:spcBef>
                <a:spcPts val="0"/>
              </a:spcBef>
              <a:buClr>
                <a:schemeClr val="lt1"/>
              </a:buClr>
              <a:buSzPct val="100000"/>
              <a:buFont typeface="Roboto"/>
              <a:buNone/>
              <a:defRPr sz="3200">
                <a:solidFill>
                  <a:schemeClr val="lt1"/>
                </a:solidFill>
                <a:latin typeface="Roboto"/>
                <a:ea typeface="Roboto"/>
                <a:cs typeface="Roboto"/>
              </a:defRPr>
            </a:lvl8pPr>
            <a:lvl9pPr lvl="8">
              <a:spcBef>
                <a:spcPts val="0"/>
              </a:spcBef>
              <a:buClr>
                <a:schemeClr val="lt1"/>
              </a:buClr>
              <a:buSzPct val="100000"/>
              <a:buFont typeface="Roboto"/>
              <a:buNone/>
              <a:defRPr sz="3200">
                <a:solidFill>
                  <a:schemeClr val="lt1"/>
                </a:solidFill>
                <a:latin typeface="Roboto"/>
                <a:ea typeface="Roboto"/>
                <a:cs typeface="Roboto"/>
              </a:defRPr>
            </a:lvl9pPr>
          </a:lstStyle>
          <a:p>
            <a:r>
              <a:rPr lang="en-US" sz="1800" b="0" dirty="0">
                <a:solidFill>
                  <a:schemeClr val="tx1"/>
                </a:solidFill>
                <a:latin typeface="+mn-lt"/>
                <a:ea typeface="Arial Unicode MS" panose="020B0604020202020204" charset="-128"/>
                <a:cs typeface="Arial Unicode MS" panose="020B0604020202020204" charset="-128"/>
              </a:rPr>
              <a:t>Multi-Party Collaboration</a:t>
            </a:r>
          </a:p>
        </p:txBody>
      </p:sp>
      <p:sp>
        <p:nvSpPr>
          <p:cNvPr id="21" name="Shape 145"/>
          <p:cNvSpPr txBox="1">
            <a:spLocks/>
          </p:cNvSpPr>
          <p:nvPr/>
        </p:nvSpPr>
        <p:spPr>
          <a:xfrm>
            <a:off x="5257928" y="2902999"/>
            <a:ext cx="1724618" cy="522679"/>
          </a:xfrm>
          <a:prstGeom prst="rect">
            <a:avLst/>
          </a:prstGeom>
          <a:noFill/>
          <a:ln>
            <a:noFill/>
          </a:ln>
        </p:spPr>
        <p:txBody>
          <a:bodyPr lIns="121872" tIns="121872" rIns="121872" bIns="121872" anchor="ctr" anchorCtr="0">
            <a:noAutofit/>
          </a:bodyPr>
          <a:lstStyle>
            <a:defPPr marR="0" lvl="0" algn="l" rtl="0">
              <a:lnSpc>
                <a:spcPct val="100000"/>
              </a:lnSpc>
              <a:spcBef>
                <a:spcPts val="0"/>
              </a:spcBef>
              <a:spcAft>
                <a:spcPts val="0"/>
              </a:spcAft>
              <a:defRPr lang="de-DE"/>
            </a:defPPr>
            <a:lvl1pPr marR="0" lvl="0" algn="ctr">
              <a:lnSpc>
                <a:spcPct val="100000"/>
              </a:lnSpc>
              <a:spcBef>
                <a:spcPts val="0"/>
              </a:spcBef>
              <a:spcAft>
                <a:spcPts val="0"/>
              </a:spcAft>
              <a:buClr>
                <a:schemeClr val="lt1"/>
              </a:buClr>
              <a:buSzPct val="100000"/>
              <a:buFont typeface="Roboto"/>
              <a:buNone/>
              <a:defRPr sz="2267" b="1" i="0" u="none" strike="noStrike" cap="none">
                <a:solidFill>
                  <a:srgbClr val="037CC2"/>
                </a:solidFill>
                <a:latin typeface="BentonSans Bold" panose="02000803000000020004" pitchFamily="2" charset="0"/>
                <a:ea typeface="Roboto"/>
                <a:cs typeface="Roboto"/>
              </a:defRPr>
            </a:lvl1pPr>
            <a:lvl2pPr lvl="1">
              <a:spcBef>
                <a:spcPts val="0"/>
              </a:spcBef>
              <a:buClr>
                <a:schemeClr val="lt1"/>
              </a:buClr>
              <a:buSzPct val="100000"/>
              <a:buFont typeface="Roboto"/>
              <a:buNone/>
              <a:defRPr sz="3200">
                <a:solidFill>
                  <a:schemeClr val="lt1"/>
                </a:solidFill>
                <a:latin typeface="Roboto"/>
                <a:ea typeface="Roboto"/>
                <a:cs typeface="Roboto"/>
              </a:defRPr>
            </a:lvl2pPr>
            <a:lvl3pPr lvl="2">
              <a:spcBef>
                <a:spcPts val="0"/>
              </a:spcBef>
              <a:buClr>
                <a:schemeClr val="lt1"/>
              </a:buClr>
              <a:buSzPct val="100000"/>
              <a:buFont typeface="Roboto"/>
              <a:buNone/>
              <a:defRPr sz="3200">
                <a:solidFill>
                  <a:schemeClr val="lt1"/>
                </a:solidFill>
                <a:latin typeface="Roboto"/>
                <a:ea typeface="Roboto"/>
                <a:cs typeface="Roboto"/>
              </a:defRPr>
            </a:lvl3pPr>
            <a:lvl4pPr lvl="3">
              <a:spcBef>
                <a:spcPts val="0"/>
              </a:spcBef>
              <a:buClr>
                <a:schemeClr val="lt1"/>
              </a:buClr>
              <a:buSzPct val="100000"/>
              <a:buFont typeface="Roboto"/>
              <a:buNone/>
              <a:defRPr sz="3200">
                <a:solidFill>
                  <a:schemeClr val="lt1"/>
                </a:solidFill>
                <a:latin typeface="Roboto"/>
                <a:ea typeface="Roboto"/>
                <a:cs typeface="Roboto"/>
              </a:defRPr>
            </a:lvl4pPr>
            <a:lvl5pPr lvl="4">
              <a:spcBef>
                <a:spcPts val="0"/>
              </a:spcBef>
              <a:buClr>
                <a:schemeClr val="lt1"/>
              </a:buClr>
              <a:buSzPct val="100000"/>
              <a:buFont typeface="Roboto"/>
              <a:buNone/>
              <a:defRPr sz="3200">
                <a:solidFill>
                  <a:schemeClr val="lt1"/>
                </a:solidFill>
                <a:latin typeface="Roboto"/>
                <a:ea typeface="Roboto"/>
                <a:cs typeface="Roboto"/>
              </a:defRPr>
            </a:lvl5pPr>
            <a:lvl6pPr lvl="5">
              <a:spcBef>
                <a:spcPts val="0"/>
              </a:spcBef>
              <a:buClr>
                <a:schemeClr val="lt1"/>
              </a:buClr>
              <a:buSzPct val="100000"/>
              <a:buFont typeface="Roboto"/>
              <a:buNone/>
              <a:defRPr sz="3200">
                <a:solidFill>
                  <a:schemeClr val="lt1"/>
                </a:solidFill>
                <a:latin typeface="Roboto"/>
                <a:ea typeface="Roboto"/>
                <a:cs typeface="Roboto"/>
              </a:defRPr>
            </a:lvl6pPr>
            <a:lvl7pPr lvl="6">
              <a:spcBef>
                <a:spcPts val="0"/>
              </a:spcBef>
              <a:buClr>
                <a:schemeClr val="lt1"/>
              </a:buClr>
              <a:buSzPct val="100000"/>
              <a:buFont typeface="Roboto"/>
              <a:buNone/>
              <a:defRPr sz="3200">
                <a:solidFill>
                  <a:schemeClr val="lt1"/>
                </a:solidFill>
                <a:latin typeface="Roboto"/>
                <a:ea typeface="Roboto"/>
                <a:cs typeface="Roboto"/>
              </a:defRPr>
            </a:lvl7pPr>
            <a:lvl8pPr lvl="7">
              <a:spcBef>
                <a:spcPts val="0"/>
              </a:spcBef>
              <a:buClr>
                <a:schemeClr val="lt1"/>
              </a:buClr>
              <a:buSzPct val="100000"/>
              <a:buFont typeface="Roboto"/>
              <a:buNone/>
              <a:defRPr sz="3200">
                <a:solidFill>
                  <a:schemeClr val="lt1"/>
                </a:solidFill>
                <a:latin typeface="Roboto"/>
                <a:ea typeface="Roboto"/>
                <a:cs typeface="Roboto"/>
              </a:defRPr>
            </a:lvl8pPr>
            <a:lvl9pPr lvl="8">
              <a:spcBef>
                <a:spcPts val="0"/>
              </a:spcBef>
              <a:buClr>
                <a:schemeClr val="lt1"/>
              </a:buClr>
              <a:buSzPct val="100000"/>
              <a:buFont typeface="Roboto"/>
              <a:buNone/>
              <a:defRPr sz="3200">
                <a:solidFill>
                  <a:schemeClr val="lt1"/>
                </a:solidFill>
                <a:latin typeface="Roboto"/>
                <a:ea typeface="Roboto"/>
                <a:cs typeface="Roboto"/>
              </a:defRPr>
            </a:lvl9pPr>
          </a:lstStyle>
          <a:p>
            <a:r>
              <a:rPr lang="en-US" sz="1800" b="0" dirty="0">
                <a:solidFill>
                  <a:schemeClr val="tx1"/>
                </a:solidFill>
                <a:latin typeface="+mn-lt"/>
                <a:ea typeface="Arial Unicode MS" panose="020B0604020202020204" charset="-128"/>
                <a:cs typeface="Arial Unicode MS" panose="020B0604020202020204" charset="-128"/>
              </a:rPr>
              <a:t>Information Imbalance</a:t>
            </a:r>
          </a:p>
        </p:txBody>
      </p:sp>
      <p:sp>
        <p:nvSpPr>
          <p:cNvPr id="22" name="Shape 145"/>
          <p:cNvSpPr txBox="1">
            <a:spLocks/>
          </p:cNvSpPr>
          <p:nvPr/>
        </p:nvSpPr>
        <p:spPr>
          <a:xfrm>
            <a:off x="8777576" y="2902999"/>
            <a:ext cx="1746792" cy="522679"/>
          </a:xfrm>
          <a:prstGeom prst="rect">
            <a:avLst/>
          </a:prstGeom>
          <a:noFill/>
          <a:ln>
            <a:noFill/>
          </a:ln>
        </p:spPr>
        <p:txBody>
          <a:bodyPr lIns="121872" tIns="121872" rIns="121872" bIns="121872" anchor="ctr" anchorCtr="0">
            <a:noAutofit/>
          </a:bodyPr>
          <a:lstStyle>
            <a:defPPr marR="0" lvl="0" algn="l" rtl="0">
              <a:lnSpc>
                <a:spcPct val="100000"/>
              </a:lnSpc>
              <a:spcBef>
                <a:spcPts val="0"/>
              </a:spcBef>
              <a:spcAft>
                <a:spcPts val="0"/>
              </a:spcAft>
              <a:defRPr lang="de-DE"/>
            </a:defPPr>
            <a:lvl1pPr marR="0" lvl="0" algn="ctr">
              <a:lnSpc>
                <a:spcPct val="100000"/>
              </a:lnSpc>
              <a:spcBef>
                <a:spcPts val="0"/>
              </a:spcBef>
              <a:spcAft>
                <a:spcPts val="0"/>
              </a:spcAft>
              <a:buClr>
                <a:schemeClr val="lt1"/>
              </a:buClr>
              <a:buSzPct val="100000"/>
              <a:buFont typeface="Roboto"/>
              <a:buNone/>
              <a:defRPr sz="2267" b="1" i="0" u="none" strike="noStrike" cap="none">
                <a:solidFill>
                  <a:srgbClr val="037CC2"/>
                </a:solidFill>
                <a:latin typeface="BentonSans Bold" panose="02000803000000020004" pitchFamily="2" charset="0"/>
                <a:ea typeface="Roboto"/>
                <a:cs typeface="Roboto"/>
              </a:defRPr>
            </a:lvl1pPr>
            <a:lvl2pPr lvl="1">
              <a:spcBef>
                <a:spcPts val="0"/>
              </a:spcBef>
              <a:buClr>
                <a:schemeClr val="lt1"/>
              </a:buClr>
              <a:buSzPct val="100000"/>
              <a:buFont typeface="Roboto"/>
              <a:buNone/>
              <a:defRPr sz="3200">
                <a:solidFill>
                  <a:schemeClr val="lt1"/>
                </a:solidFill>
                <a:latin typeface="Roboto"/>
                <a:ea typeface="Roboto"/>
                <a:cs typeface="Roboto"/>
              </a:defRPr>
            </a:lvl2pPr>
            <a:lvl3pPr lvl="2">
              <a:spcBef>
                <a:spcPts val="0"/>
              </a:spcBef>
              <a:buClr>
                <a:schemeClr val="lt1"/>
              </a:buClr>
              <a:buSzPct val="100000"/>
              <a:buFont typeface="Roboto"/>
              <a:buNone/>
              <a:defRPr sz="3200">
                <a:solidFill>
                  <a:schemeClr val="lt1"/>
                </a:solidFill>
                <a:latin typeface="Roboto"/>
                <a:ea typeface="Roboto"/>
                <a:cs typeface="Roboto"/>
              </a:defRPr>
            </a:lvl3pPr>
            <a:lvl4pPr lvl="3">
              <a:spcBef>
                <a:spcPts val="0"/>
              </a:spcBef>
              <a:buClr>
                <a:schemeClr val="lt1"/>
              </a:buClr>
              <a:buSzPct val="100000"/>
              <a:buFont typeface="Roboto"/>
              <a:buNone/>
              <a:defRPr sz="3200">
                <a:solidFill>
                  <a:schemeClr val="lt1"/>
                </a:solidFill>
                <a:latin typeface="Roboto"/>
                <a:ea typeface="Roboto"/>
                <a:cs typeface="Roboto"/>
              </a:defRPr>
            </a:lvl4pPr>
            <a:lvl5pPr lvl="4">
              <a:spcBef>
                <a:spcPts val="0"/>
              </a:spcBef>
              <a:buClr>
                <a:schemeClr val="lt1"/>
              </a:buClr>
              <a:buSzPct val="100000"/>
              <a:buFont typeface="Roboto"/>
              <a:buNone/>
              <a:defRPr sz="3200">
                <a:solidFill>
                  <a:schemeClr val="lt1"/>
                </a:solidFill>
                <a:latin typeface="Roboto"/>
                <a:ea typeface="Roboto"/>
                <a:cs typeface="Roboto"/>
              </a:defRPr>
            </a:lvl5pPr>
            <a:lvl6pPr lvl="5">
              <a:spcBef>
                <a:spcPts val="0"/>
              </a:spcBef>
              <a:buClr>
                <a:schemeClr val="lt1"/>
              </a:buClr>
              <a:buSzPct val="100000"/>
              <a:buFont typeface="Roboto"/>
              <a:buNone/>
              <a:defRPr sz="3200">
                <a:solidFill>
                  <a:schemeClr val="lt1"/>
                </a:solidFill>
                <a:latin typeface="Roboto"/>
                <a:ea typeface="Roboto"/>
                <a:cs typeface="Roboto"/>
              </a:defRPr>
            </a:lvl6pPr>
            <a:lvl7pPr lvl="6">
              <a:spcBef>
                <a:spcPts val="0"/>
              </a:spcBef>
              <a:buClr>
                <a:schemeClr val="lt1"/>
              </a:buClr>
              <a:buSzPct val="100000"/>
              <a:buFont typeface="Roboto"/>
              <a:buNone/>
              <a:defRPr sz="3200">
                <a:solidFill>
                  <a:schemeClr val="lt1"/>
                </a:solidFill>
                <a:latin typeface="Roboto"/>
                <a:ea typeface="Roboto"/>
                <a:cs typeface="Roboto"/>
              </a:defRPr>
            </a:lvl7pPr>
            <a:lvl8pPr lvl="7">
              <a:spcBef>
                <a:spcPts val="0"/>
              </a:spcBef>
              <a:buClr>
                <a:schemeClr val="lt1"/>
              </a:buClr>
              <a:buSzPct val="100000"/>
              <a:buFont typeface="Roboto"/>
              <a:buNone/>
              <a:defRPr sz="3200">
                <a:solidFill>
                  <a:schemeClr val="lt1"/>
                </a:solidFill>
                <a:latin typeface="Roboto"/>
                <a:ea typeface="Roboto"/>
                <a:cs typeface="Roboto"/>
              </a:defRPr>
            </a:lvl8pPr>
            <a:lvl9pPr lvl="8">
              <a:spcBef>
                <a:spcPts val="0"/>
              </a:spcBef>
              <a:buClr>
                <a:schemeClr val="lt1"/>
              </a:buClr>
              <a:buSzPct val="100000"/>
              <a:buFont typeface="Roboto"/>
              <a:buNone/>
              <a:defRPr sz="3200">
                <a:solidFill>
                  <a:schemeClr val="lt1"/>
                </a:solidFill>
                <a:latin typeface="Roboto"/>
                <a:ea typeface="Roboto"/>
                <a:cs typeface="Roboto"/>
              </a:defRPr>
            </a:lvl9pPr>
          </a:lstStyle>
          <a:p>
            <a:r>
              <a:rPr lang="en-US" sz="1800" b="0" dirty="0">
                <a:solidFill>
                  <a:schemeClr val="tx1"/>
                </a:solidFill>
                <a:latin typeface="+mn-lt"/>
                <a:ea typeface="Arial Unicode MS" panose="020B0604020202020204" charset="-128"/>
                <a:cs typeface="Arial Unicode MS" panose="020B0604020202020204" charset="-128"/>
              </a:rPr>
              <a:t>Process Optimization</a:t>
            </a:r>
          </a:p>
        </p:txBody>
      </p:sp>
      <p:sp>
        <p:nvSpPr>
          <p:cNvPr id="23" name="Shape 145"/>
          <p:cNvSpPr txBox="1">
            <a:spLocks/>
          </p:cNvSpPr>
          <p:nvPr/>
        </p:nvSpPr>
        <p:spPr>
          <a:xfrm>
            <a:off x="4773775" y="5543561"/>
            <a:ext cx="2692925" cy="276999"/>
          </a:xfrm>
          <a:prstGeom prst="rect">
            <a:avLst/>
          </a:prstGeom>
          <a:noFill/>
          <a:ln>
            <a:noFill/>
          </a:ln>
        </p:spPr>
        <p:txBody>
          <a:bodyPr lIns="0" tIns="0" rIns="0" bIns="0" anchor="ctr" anchorCtr="0">
            <a:noAutofit/>
          </a:bodyPr>
          <a:lstStyle>
            <a:defPPr marR="0" lvl="0" algn="l" rtl="0">
              <a:lnSpc>
                <a:spcPct val="100000"/>
              </a:lnSpc>
              <a:spcBef>
                <a:spcPts val="0"/>
              </a:spcBef>
              <a:spcAft>
                <a:spcPts val="0"/>
              </a:spcAft>
              <a:defRPr lang="de-DE"/>
            </a:defPPr>
            <a:lvl1pPr marR="0" lvl="0" algn="ctr">
              <a:lnSpc>
                <a:spcPct val="100000"/>
              </a:lnSpc>
              <a:spcBef>
                <a:spcPts val="0"/>
              </a:spcBef>
              <a:spcAft>
                <a:spcPts val="0"/>
              </a:spcAft>
              <a:buClr>
                <a:schemeClr val="lt1"/>
              </a:buClr>
              <a:buSzPct val="100000"/>
              <a:buFont typeface="Roboto"/>
              <a:buNone/>
              <a:defRPr sz="2267" b="1" i="0" u="none" strike="noStrike" cap="none">
                <a:solidFill>
                  <a:srgbClr val="037CC2"/>
                </a:solidFill>
                <a:latin typeface="BentonSans Bold" panose="02000803000000020004" pitchFamily="2" charset="0"/>
                <a:ea typeface="Roboto"/>
                <a:cs typeface="Roboto"/>
              </a:defRPr>
            </a:lvl1pPr>
            <a:lvl2pPr lvl="1">
              <a:spcBef>
                <a:spcPts val="0"/>
              </a:spcBef>
              <a:buClr>
                <a:schemeClr val="lt1"/>
              </a:buClr>
              <a:buSzPct val="100000"/>
              <a:buFont typeface="Roboto"/>
              <a:buNone/>
              <a:defRPr sz="3200">
                <a:solidFill>
                  <a:schemeClr val="lt1"/>
                </a:solidFill>
                <a:latin typeface="Roboto"/>
                <a:ea typeface="Roboto"/>
                <a:cs typeface="Roboto"/>
              </a:defRPr>
            </a:lvl2pPr>
            <a:lvl3pPr lvl="2">
              <a:spcBef>
                <a:spcPts val="0"/>
              </a:spcBef>
              <a:buClr>
                <a:schemeClr val="lt1"/>
              </a:buClr>
              <a:buSzPct val="100000"/>
              <a:buFont typeface="Roboto"/>
              <a:buNone/>
              <a:defRPr sz="3200">
                <a:solidFill>
                  <a:schemeClr val="lt1"/>
                </a:solidFill>
                <a:latin typeface="Roboto"/>
                <a:ea typeface="Roboto"/>
                <a:cs typeface="Roboto"/>
              </a:defRPr>
            </a:lvl3pPr>
            <a:lvl4pPr lvl="3">
              <a:spcBef>
                <a:spcPts val="0"/>
              </a:spcBef>
              <a:buClr>
                <a:schemeClr val="lt1"/>
              </a:buClr>
              <a:buSzPct val="100000"/>
              <a:buFont typeface="Roboto"/>
              <a:buNone/>
              <a:defRPr sz="3200">
                <a:solidFill>
                  <a:schemeClr val="lt1"/>
                </a:solidFill>
                <a:latin typeface="Roboto"/>
                <a:ea typeface="Roboto"/>
                <a:cs typeface="Roboto"/>
              </a:defRPr>
            </a:lvl4pPr>
            <a:lvl5pPr lvl="4">
              <a:spcBef>
                <a:spcPts val="0"/>
              </a:spcBef>
              <a:buClr>
                <a:schemeClr val="lt1"/>
              </a:buClr>
              <a:buSzPct val="100000"/>
              <a:buFont typeface="Roboto"/>
              <a:buNone/>
              <a:defRPr sz="3200">
                <a:solidFill>
                  <a:schemeClr val="lt1"/>
                </a:solidFill>
                <a:latin typeface="Roboto"/>
                <a:ea typeface="Roboto"/>
                <a:cs typeface="Roboto"/>
              </a:defRPr>
            </a:lvl5pPr>
            <a:lvl6pPr lvl="5">
              <a:spcBef>
                <a:spcPts val="0"/>
              </a:spcBef>
              <a:buClr>
                <a:schemeClr val="lt1"/>
              </a:buClr>
              <a:buSzPct val="100000"/>
              <a:buFont typeface="Roboto"/>
              <a:buNone/>
              <a:defRPr sz="3200">
                <a:solidFill>
                  <a:schemeClr val="lt1"/>
                </a:solidFill>
                <a:latin typeface="Roboto"/>
                <a:ea typeface="Roboto"/>
                <a:cs typeface="Roboto"/>
              </a:defRPr>
            </a:lvl6pPr>
            <a:lvl7pPr lvl="6">
              <a:spcBef>
                <a:spcPts val="0"/>
              </a:spcBef>
              <a:buClr>
                <a:schemeClr val="lt1"/>
              </a:buClr>
              <a:buSzPct val="100000"/>
              <a:buFont typeface="Roboto"/>
              <a:buNone/>
              <a:defRPr sz="3200">
                <a:solidFill>
                  <a:schemeClr val="lt1"/>
                </a:solidFill>
                <a:latin typeface="Roboto"/>
                <a:ea typeface="Roboto"/>
                <a:cs typeface="Roboto"/>
              </a:defRPr>
            </a:lvl7pPr>
            <a:lvl8pPr lvl="7">
              <a:spcBef>
                <a:spcPts val="0"/>
              </a:spcBef>
              <a:buClr>
                <a:schemeClr val="lt1"/>
              </a:buClr>
              <a:buSzPct val="100000"/>
              <a:buFont typeface="Roboto"/>
              <a:buNone/>
              <a:defRPr sz="3200">
                <a:solidFill>
                  <a:schemeClr val="lt1"/>
                </a:solidFill>
                <a:latin typeface="Roboto"/>
                <a:ea typeface="Roboto"/>
                <a:cs typeface="Roboto"/>
              </a:defRPr>
            </a:lvl8pPr>
            <a:lvl9pPr lvl="8">
              <a:spcBef>
                <a:spcPts val="0"/>
              </a:spcBef>
              <a:buClr>
                <a:schemeClr val="lt1"/>
              </a:buClr>
              <a:buSzPct val="100000"/>
              <a:buFont typeface="Roboto"/>
              <a:buNone/>
              <a:defRPr sz="3200">
                <a:solidFill>
                  <a:schemeClr val="lt1"/>
                </a:solidFill>
                <a:latin typeface="Roboto"/>
                <a:ea typeface="Roboto"/>
                <a:cs typeface="Roboto"/>
              </a:defRPr>
            </a:lvl9pPr>
          </a:lstStyle>
          <a:p>
            <a:r>
              <a:rPr lang="en-US" sz="1800" b="0" dirty="0">
                <a:solidFill>
                  <a:schemeClr val="tx1"/>
                </a:solidFill>
                <a:latin typeface="+mn-lt"/>
                <a:ea typeface="Arial Unicode MS" panose="020B0604020202020204" charset="-128"/>
                <a:cs typeface="Arial Unicode MS" panose="020B0604020202020204" charset="-128"/>
              </a:rPr>
              <a:t>Security</a:t>
            </a:r>
          </a:p>
        </p:txBody>
      </p:sp>
      <p:sp>
        <p:nvSpPr>
          <p:cNvPr id="24" name="Shape 145"/>
          <p:cNvSpPr txBox="1">
            <a:spLocks/>
          </p:cNvSpPr>
          <p:nvPr/>
        </p:nvSpPr>
        <p:spPr>
          <a:xfrm>
            <a:off x="8304510" y="5543561"/>
            <a:ext cx="2692925" cy="276999"/>
          </a:xfrm>
          <a:prstGeom prst="rect">
            <a:avLst/>
          </a:prstGeom>
          <a:noFill/>
          <a:ln>
            <a:noFill/>
          </a:ln>
        </p:spPr>
        <p:txBody>
          <a:bodyPr lIns="0" tIns="0" rIns="0" bIns="0" anchor="ctr" anchorCtr="0">
            <a:noAutofit/>
          </a:bodyPr>
          <a:lstStyle>
            <a:defPPr marR="0" lvl="0" algn="l" rtl="0">
              <a:lnSpc>
                <a:spcPct val="100000"/>
              </a:lnSpc>
              <a:spcBef>
                <a:spcPts val="0"/>
              </a:spcBef>
              <a:spcAft>
                <a:spcPts val="0"/>
              </a:spcAft>
              <a:defRPr lang="de-DE"/>
            </a:defPPr>
            <a:lvl1pPr marR="0" lvl="0" algn="ctr">
              <a:lnSpc>
                <a:spcPct val="100000"/>
              </a:lnSpc>
              <a:spcBef>
                <a:spcPts val="0"/>
              </a:spcBef>
              <a:spcAft>
                <a:spcPts val="0"/>
              </a:spcAft>
              <a:buClr>
                <a:schemeClr val="lt1"/>
              </a:buClr>
              <a:buSzPct val="100000"/>
              <a:buFont typeface="Roboto"/>
              <a:buNone/>
              <a:defRPr sz="2267" b="1" i="0" u="none" strike="noStrike" cap="none">
                <a:solidFill>
                  <a:srgbClr val="037CC2"/>
                </a:solidFill>
                <a:latin typeface="BentonSans Bold" panose="02000803000000020004" pitchFamily="2" charset="0"/>
                <a:ea typeface="Roboto"/>
                <a:cs typeface="Roboto"/>
              </a:defRPr>
            </a:lvl1pPr>
            <a:lvl2pPr lvl="1">
              <a:spcBef>
                <a:spcPts val="0"/>
              </a:spcBef>
              <a:buClr>
                <a:schemeClr val="lt1"/>
              </a:buClr>
              <a:buSzPct val="100000"/>
              <a:buFont typeface="Roboto"/>
              <a:buNone/>
              <a:defRPr sz="3200">
                <a:solidFill>
                  <a:schemeClr val="lt1"/>
                </a:solidFill>
                <a:latin typeface="Roboto"/>
                <a:ea typeface="Roboto"/>
                <a:cs typeface="Roboto"/>
              </a:defRPr>
            </a:lvl2pPr>
            <a:lvl3pPr lvl="2">
              <a:spcBef>
                <a:spcPts val="0"/>
              </a:spcBef>
              <a:buClr>
                <a:schemeClr val="lt1"/>
              </a:buClr>
              <a:buSzPct val="100000"/>
              <a:buFont typeface="Roboto"/>
              <a:buNone/>
              <a:defRPr sz="3200">
                <a:solidFill>
                  <a:schemeClr val="lt1"/>
                </a:solidFill>
                <a:latin typeface="Roboto"/>
                <a:ea typeface="Roboto"/>
                <a:cs typeface="Roboto"/>
              </a:defRPr>
            </a:lvl3pPr>
            <a:lvl4pPr lvl="3">
              <a:spcBef>
                <a:spcPts val="0"/>
              </a:spcBef>
              <a:buClr>
                <a:schemeClr val="lt1"/>
              </a:buClr>
              <a:buSzPct val="100000"/>
              <a:buFont typeface="Roboto"/>
              <a:buNone/>
              <a:defRPr sz="3200">
                <a:solidFill>
                  <a:schemeClr val="lt1"/>
                </a:solidFill>
                <a:latin typeface="Roboto"/>
                <a:ea typeface="Roboto"/>
                <a:cs typeface="Roboto"/>
              </a:defRPr>
            </a:lvl4pPr>
            <a:lvl5pPr lvl="4">
              <a:spcBef>
                <a:spcPts val="0"/>
              </a:spcBef>
              <a:buClr>
                <a:schemeClr val="lt1"/>
              </a:buClr>
              <a:buSzPct val="100000"/>
              <a:buFont typeface="Roboto"/>
              <a:buNone/>
              <a:defRPr sz="3200">
                <a:solidFill>
                  <a:schemeClr val="lt1"/>
                </a:solidFill>
                <a:latin typeface="Roboto"/>
                <a:ea typeface="Roboto"/>
                <a:cs typeface="Roboto"/>
              </a:defRPr>
            </a:lvl5pPr>
            <a:lvl6pPr lvl="5">
              <a:spcBef>
                <a:spcPts val="0"/>
              </a:spcBef>
              <a:buClr>
                <a:schemeClr val="lt1"/>
              </a:buClr>
              <a:buSzPct val="100000"/>
              <a:buFont typeface="Roboto"/>
              <a:buNone/>
              <a:defRPr sz="3200">
                <a:solidFill>
                  <a:schemeClr val="lt1"/>
                </a:solidFill>
                <a:latin typeface="Roboto"/>
                <a:ea typeface="Roboto"/>
                <a:cs typeface="Roboto"/>
              </a:defRPr>
            </a:lvl6pPr>
            <a:lvl7pPr lvl="6">
              <a:spcBef>
                <a:spcPts val="0"/>
              </a:spcBef>
              <a:buClr>
                <a:schemeClr val="lt1"/>
              </a:buClr>
              <a:buSzPct val="100000"/>
              <a:buFont typeface="Roboto"/>
              <a:buNone/>
              <a:defRPr sz="3200">
                <a:solidFill>
                  <a:schemeClr val="lt1"/>
                </a:solidFill>
                <a:latin typeface="Roboto"/>
                <a:ea typeface="Roboto"/>
                <a:cs typeface="Roboto"/>
              </a:defRPr>
            </a:lvl7pPr>
            <a:lvl8pPr lvl="7">
              <a:spcBef>
                <a:spcPts val="0"/>
              </a:spcBef>
              <a:buClr>
                <a:schemeClr val="lt1"/>
              </a:buClr>
              <a:buSzPct val="100000"/>
              <a:buFont typeface="Roboto"/>
              <a:buNone/>
              <a:defRPr sz="3200">
                <a:solidFill>
                  <a:schemeClr val="lt1"/>
                </a:solidFill>
                <a:latin typeface="Roboto"/>
                <a:ea typeface="Roboto"/>
                <a:cs typeface="Roboto"/>
              </a:defRPr>
            </a:lvl8pPr>
            <a:lvl9pPr lvl="8">
              <a:spcBef>
                <a:spcPts val="0"/>
              </a:spcBef>
              <a:buClr>
                <a:schemeClr val="lt1"/>
              </a:buClr>
              <a:buSzPct val="100000"/>
              <a:buFont typeface="Roboto"/>
              <a:buNone/>
              <a:defRPr sz="3200">
                <a:solidFill>
                  <a:schemeClr val="lt1"/>
                </a:solidFill>
                <a:latin typeface="Roboto"/>
                <a:ea typeface="Roboto"/>
                <a:cs typeface="Roboto"/>
              </a:defRPr>
            </a:lvl9pPr>
          </a:lstStyle>
          <a:p>
            <a:r>
              <a:rPr lang="en-US" sz="1800" b="0" dirty="0">
                <a:solidFill>
                  <a:schemeClr val="tx1"/>
                </a:solidFill>
                <a:latin typeface="+mn-lt"/>
                <a:ea typeface="Arial Unicode MS" panose="020B0604020202020204" charset="-128"/>
                <a:cs typeface="Arial Unicode MS" panose="020B0604020202020204" charset="-128"/>
              </a:rPr>
              <a:t>Digital Assets</a:t>
            </a:r>
          </a:p>
        </p:txBody>
      </p:sp>
      <p:sp>
        <p:nvSpPr>
          <p:cNvPr id="25" name="Shape 145"/>
          <p:cNvSpPr txBox="1">
            <a:spLocks/>
          </p:cNvSpPr>
          <p:nvPr/>
        </p:nvSpPr>
        <p:spPr>
          <a:xfrm>
            <a:off x="1300666" y="5543561"/>
            <a:ext cx="2539814" cy="553998"/>
          </a:xfrm>
          <a:prstGeom prst="rect">
            <a:avLst/>
          </a:prstGeom>
          <a:noFill/>
          <a:ln>
            <a:noFill/>
          </a:ln>
        </p:spPr>
        <p:txBody>
          <a:bodyPr lIns="0" tIns="0" rIns="0" bIns="0" anchor="ctr" anchorCtr="0">
            <a:noAutofit/>
          </a:bodyPr>
          <a:lstStyle>
            <a:defPPr marR="0" lvl="0" algn="l" rtl="0">
              <a:lnSpc>
                <a:spcPct val="100000"/>
              </a:lnSpc>
              <a:spcBef>
                <a:spcPts val="0"/>
              </a:spcBef>
              <a:spcAft>
                <a:spcPts val="0"/>
              </a:spcAft>
              <a:defRPr lang="de-DE"/>
            </a:defPPr>
            <a:lvl1pPr marR="0" lvl="0" algn="ctr">
              <a:lnSpc>
                <a:spcPct val="100000"/>
              </a:lnSpc>
              <a:spcBef>
                <a:spcPts val="0"/>
              </a:spcBef>
              <a:spcAft>
                <a:spcPts val="0"/>
              </a:spcAft>
              <a:buClr>
                <a:schemeClr val="lt1"/>
              </a:buClr>
              <a:buSzPct val="100000"/>
              <a:buFont typeface="Roboto"/>
              <a:buNone/>
              <a:defRPr sz="2267" b="1" i="0" u="none" strike="noStrike" cap="none">
                <a:solidFill>
                  <a:srgbClr val="037CC2"/>
                </a:solidFill>
                <a:latin typeface="BentonSans Bold" panose="02000803000000020004" pitchFamily="2" charset="0"/>
                <a:ea typeface="Roboto"/>
                <a:cs typeface="Roboto"/>
              </a:defRPr>
            </a:lvl1pPr>
            <a:lvl2pPr lvl="1">
              <a:spcBef>
                <a:spcPts val="0"/>
              </a:spcBef>
              <a:buClr>
                <a:schemeClr val="lt1"/>
              </a:buClr>
              <a:buSzPct val="100000"/>
              <a:buFont typeface="Roboto"/>
              <a:buNone/>
              <a:defRPr sz="3200">
                <a:solidFill>
                  <a:schemeClr val="lt1"/>
                </a:solidFill>
                <a:latin typeface="Roboto"/>
                <a:ea typeface="Roboto"/>
                <a:cs typeface="Roboto"/>
              </a:defRPr>
            </a:lvl2pPr>
            <a:lvl3pPr lvl="2">
              <a:spcBef>
                <a:spcPts val="0"/>
              </a:spcBef>
              <a:buClr>
                <a:schemeClr val="lt1"/>
              </a:buClr>
              <a:buSzPct val="100000"/>
              <a:buFont typeface="Roboto"/>
              <a:buNone/>
              <a:defRPr sz="3200">
                <a:solidFill>
                  <a:schemeClr val="lt1"/>
                </a:solidFill>
                <a:latin typeface="Roboto"/>
                <a:ea typeface="Roboto"/>
                <a:cs typeface="Roboto"/>
              </a:defRPr>
            </a:lvl3pPr>
            <a:lvl4pPr lvl="3">
              <a:spcBef>
                <a:spcPts val="0"/>
              </a:spcBef>
              <a:buClr>
                <a:schemeClr val="lt1"/>
              </a:buClr>
              <a:buSzPct val="100000"/>
              <a:buFont typeface="Roboto"/>
              <a:buNone/>
              <a:defRPr sz="3200">
                <a:solidFill>
                  <a:schemeClr val="lt1"/>
                </a:solidFill>
                <a:latin typeface="Roboto"/>
                <a:ea typeface="Roboto"/>
                <a:cs typeface="Roboto"/>
              </a:defRPr>
            </a:lvl4pPr>
            <a:lvl5pPr lvl="4">
              <a:spcBef>
                <a:spcPts val="0"/>
              </a:spcBef>
              <a:buClr>
                <a:schemeClr val="lt1"/>
              </a:buClr>
              <a:buSzPct val="100000"/>
              <a:buFont typeface="Roboto"/>
              <a:buNone/>
              <a:defRPr sz="3200">
                <a:solidFill>
                  <a:schemeClr val="lt1"/>
                </a:solidFill>
                <a:latin typeface="Roboto"/>
                <a:ea typeface="Roboto"/>
                <a:cs typeface="Roboto"/>
              </a:defRPr>
            </a:lvl5pPr>
            <a:lvl6pPr lvl="5">
              <a:spcBef>
                <a:spcPts val="0"/>
              </a:spcBef>
              <a:buClr>
                <a:schemeClr val="lt1"/>
              </a:buClr>
              <a:buSzPct val="100000"/>
              <a:buFont typeface="Roboto"/>
              <a:buNone/>
              <a:defRPr sz="3200">
                <a:solidFill>
                  <a:schemeClr val="lt1"/>
                </a:solidFill>
                <a:latin typeface="Roboto"/>
                <a:ea typeface="Roboto"/>
                <a:cs typeface="Roboto"/>
              </a:defRPr>
            </a:lvl6pPr>
            <a:lvl7pPr lvl="6">
              <a:spcBef>
                <a:spcPts val="0"/>
              </a:spcBef>
              <a:buClr>
                <a:schemeClr val="lt1"/>
              </a:buClr>
              <a:buSzPct val="100000"/>
              <a:buFont typeface="Roboto"/>
              <a:buNone/>
              <a:defRPr sz="3200">
                <a:solidFill>
                  <a:schemeClr val="lt1"/>
                </a:solidFill>
                <a:latin typeface="Roboto"/>
                <a:ea typeface="Roboto"/>
                <a:cs typeface="Roboto"/>
              </a:defRPr>
            </a:lvl7pPr>
            <a:lvl8pPr lvl="7">
              <a:spcBef>
                <a:spcPts val="0"/>
              </a:spcBef>
              <a:buClr>
                <a:schemeClr val="lt1"/>
              </a:buClr>
              <a:buSzPct val="100000"/>
              <a:buFont typeface="Roboto"/>
              <a:buNone/>
              <a:defRPr sz="3200">
                <a:solidFill>
                  <a:schemeClr val="lt1"/>
                </a:solidFill>
                <a:latin typeface="Roboto"/>
                <a:ea typeface="Roboto"/>
                <a:cs typeface="Roboto"/>
              </a:defRPr>
            </a:lvl8pPr>
            <a:lvl9pPr lvl="8">
              <a:spcBef>
                <a:spcPts val="0"/>
              </a:spcBef>
              <a:buClr>
                <a:schemeClr val="lt1"/>
              </a:buClr>
              <a:buSzPct val="100000"/>
              <a:buFont typeface="Roboto"/>
              <a:buNone/>
              <a:defRPr sz="3200">
                <a:solidFill>
                  <a:schemeClr val="lt1"/>
                </a:solidFill>
                <a:latin typeface="Roboto"/>
                <a:ea typeface="Roboto"/>
                <a:cs typeface="Roboto"/>
              </a:defRPr>
            </a:lvl9pPr>
          </a:lstStyle>
          <a:p>
            <a:r>
              <a:rPr lang="en-US" sz="1800" b="0" dirty="0">
                <a:solidFill>
                  <a:schemeClr val="tx1"/>
                </a:solidFill>
                <a:latin typeface="+mn-lt"/>
                <a:ea typeface="Arial Unicode MS" panose="020B0604020202020204" charset="-128"/>
                <a:cs typeface="Arial Unicode MS" panose="020B0604020202020204" charset="-128"/>
              </a:rPr>
              <a:t>Transparency &amp; Auditability</a:t>
            </a: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18257" y="4198134"/>
            <a:ext cx="1080000" cy="1080000"/>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33494" y="4198134"/>
            <a:ext cx="1080000" cy="1080000"/>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32822" y="4198134"/>
            <a:ext cx="1080000" cy="1080000"/>
          </a:xfrm>
          <a:prstGeom prst="rect">
            <a:avLst/>
          </a:prstGeom>
        </p:spPr>
      </p:pic>
      <p:pic>
        <p:nvPicPr>
          <p:cNvPr id="6" name="Picture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54040" y="1595395"/>
            <a:ext cx="1080000" cy="1080000"/>
          </a:xfrm>
          <a:prstGeom prst="rect">
            <a:avLst/>
          </a:prstGeom>
        </p:spPr>
      </p:pic>
    </p:spTree>
    <p:extLst>
      <p:ext uri="{BB962C8B-B14F-4D97-AF65-F5344CB8AC3E}">
        <p14:creationId xmlns:p14="http://schemas.microsoft.com/office/powerpoint/2010/main" val="2040773056"/>
      </p:ext>
    </p:extLst>
  </p:cSld>
  <p:clrMapOvr>
    <a:masterClrMapping/>
  </p:clrMapOvr>
</p:sld>
</file>

<file path=ppt/theme/theme1.xml><?xml version="1.0" encoding="utf-8"?>
<a:theme xmlns:a="http://schemas.openxmlformats.org/drawingml/2006/main" name="SAP_TechEd_2017_16x9_white">
  <a:themeElements>
    <a:clrScheme name="SAP_colors_2017">
      <a:dk1>
        <a:srgbClr val="000000"/>
      </a:dk1>
      <a:lt1>
        <a:srgbClr val="FFFFFF"/>
      </a:lt1>
      <a:dk2>
        <a:srgbClr val="CCCCCC"/>
      </a:dk2>
      <a:lt2>
        <a:srgbClr val="999999"/>
      </a:lt2>
      <a:accent1>
        <a:srgbClr val="F0AB00"/>
      </a:accent1>
      <a:accent2>
        <a:srgbClr val="666666"/>
      </a:accent2>
      <a:accent3>
        <a:srgbClr val="008FD3"/>
      </a:accent3>
      <a:accent4>
        <a:srgbClr val="4FB81C"/>
      </a:accent4>
      <a:accent5>
        <a:srgbClr val="E35500"/>
      </a:accent5>
      <a:accent6>
        <a:srgbClr val="970A82"/>
      </a:accent6>
      <a:hlink>
        <a:srgbClr val="008FD3"/>
      </a:hlink>
      <a:folHlink>
        <a:srgbClr val="008FD3"/>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1"/>
        </a:solidFill>
        <a:ln w="6350" algn="ctr">
          <a:no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9525">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SAP_TechEd_2017_16x9_white.potx" id="{42C8C270-4A51-445B-A406-2AB2554B1953}" vid="{652CDB98-711D-4D57-A50C-C2955ECCEF73}"/>
    </a:ext>
  </a:extLst>
</a:theme>
</file>

<file path=ppt/theme/theme2.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SAP_TechEd_2017_16x9_white.potx</Template>
  <TotalTime>4425</TotalTime>
  <Words>3000</Words>
  <Application>Microsoft Office PowerPoint</Application>
  <PresentationFormat>Custom</PresentationFormat>
  <Paragraphs>386</Paragraphs>
  <Slides>32</Slides>
  <Notes>26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32</vt:i4>
      </vt:variant>
    </vt:vector>
  </HeadingPairs>
  <TitlesOfParts>
    <vt:vector size="44" baseType="lpstr">
      <vt:lpstr>Arial Unicode MS</vt:lpstr>
      <vt:lpstr>Arial</vt:lpstr>
      <vt:lpstr>BentonSans</vt:lpstr>
      <vt:lpstr>BentonSans Bold</vt:lpstr>
      <vt:lpstr>BentonSans Book </vt:lpstr>
      <vt:lpstr>Courier New</vt:lpstr>
      <vt:lpstr>Open Sans</vt:lpstr>
      <vt:lpstr>Roboto</vt:lpstr>
      <vt:lpstr>Symbol</vt:lpstr>
      <vt:lpstr>wingdings</vt:lpstr>
      <vt:lpstr>wingdings</vt:lpstr>
      <vt:lpstr>SAP_TechEd_2017_16x9_white</vt:lpstr>
      <vt:lpstr>PowerPoint Presentation</vt:lpstr>
      <vt:lpstr>Disclaimer</vt:lpstr>
      <vt:lpstr>The value-add of Blockchain </vt:lpstr>
      <vt:lpstr>Blockchain in numbers</vt:lpstr>
      <vt:lpstr>What is Blockchain?</vt:lpstr>
      <vt:lpstr>Blockchain can transform transactional networks</vt:lpstr>
      <vt:lpstr>SAP Leonardo: Fully integrated with SAP applications </vt:lpstr>
      <vt:lpstr>PowerPoint Presentation</vt:lpstr>
      <vt:lpstr>Value Drivers of Blockchain</vt:lpstr>
      <vt:lpstr>SAP Leonardo Blockchain – The Trust Engine</vt:lpstr>
      <vt:lpstr>Blockchain Value Drivers for Business</vt:lpstr>
      <vt:lpstr>Blockchain deployment options</vt:lpstr>
      <vt:lpstr>Blockchain time horizons</vt:lpstr>
      <vt:lpstr>Blockchain in Enterprise Processes</vt:lpstr>
      <vt:lpstr>SAP Cloud Platform Blockchain Service</vt:lpstr>
      <vt:lpstr>Conducted Blockchain Use Cases Across different LoBs and Industries</vt:lpstr>
      <vt:lpstr>Future Direction: SAP Leonardo Blockchain Enabling customers and partners to leverage Blockchain capabilities</vt:lpstr>
      <vt:lpstr>PowerPoint Presentation</vt:lpstr>
      <vt:lpstr>Achievements in 2017 </vt:lpstr>
      <vt:lpstr>SAP Blockchain Early Access Program</vt:lpstr>
      <vt:lpstr>Get in Touch!</vt:lpstr>
      <vt:lpstr>APPENDIX</vt:lpstr>
      <vt:lpstr>Key Messages</vt:lpstr>
      <vt:lpstr>How SAP is bringing blockchain to the enterprise</vt:lpstr>
      <vt:lpstr>SAP and the Blockchain Eco-System</vt:lpstr>
      <vt:lpstr>What is Blockchain?</vt:lpstr>
      <vt:lpstr>Overview: Blockchain Consensus Algorithms</vt:lpstr>
      <vt:lpstr>Overview: Smart Contracts in Blockchains</vt:lpstr>
      <vt:lpstr>Blockchain and Databases – when to use what</vt:lpstr>
      <vt:lpstr>From databases to Blockchain</vt:lpstr>
      <vt:lpstr>Characteristics of High-Potential Use Cases for Blockchain</vt:lpstr>
      <vt:lpstr>PowerPoint Presentation</vt:lpstr>
    </vt:vector>
  </TitlesOfParts>
  <Manager/>
  <Company>SAP</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SAP Cloud Platform Blockchain</dc:title>
  <dc:subject>SAP TechED 2017</dc:subject>
  <dc:creator>Gross, Raimund</dc:creator>
  <cp:keywords>2017/16:9/white</cp:keywords>
  <dc:description/>
  <cp:lastModifiedBy>Gross, Raimund</cp:lastModifiedBy>
  <cp:revision>222</cp:revision>
  <dcterms:created xsi:type="dcterms:W3CDTF">2017-07-20T13:46:56Z</dcterms:created>
  <dcterms:modified xsi:type="dcterms:W3CDTF">2018-02-28T13:28:52Z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615921560</vt:i4>
  </property>
  <property fmtid="{D5CDD505-2E9C-101B-9397-08002B2CF9AE}" pid="3" name="_NewReviewCycle">
    <vt:lpwstr/>
  </property>
  <property fmtid="{D5CDD505-2E9C-101B-9397-08002B2CF9AE}" pid="4" name="_EmailSubject">
    <vt:lpwstr>[Weekly CALL] ICN@TechEd 2017 </vt:lpwstr>
  </property>
  <property fmtid="{D5CDD505-2E9C-101B-9397-08002B2CF9AE}" pid="5" name="_AuthorEmail">
    <vt:lpwstr>raimund.gross@sap.com</vt:lpwstr>
  </property>
  <property fmtid="{D5CDD505-2E9C-101B-9397-08002B2CF9AE}" pid="6" name="_AuthorEmailDisplayName">
    <vt:lpwstr>Gross, Raimund</vt:lpwstr>
  </property>
  <property fmtid="{D5CDD505-2E9C-101B-9397-08002B2CF9AE}" pid="7" name="_PreviousAdHocReviewCycleID">
    <vt:i4>245152964</vt:i4>
  </property>
</Properties>
</file>

<file path=docProps/thumbnail.jpeg>
</file>